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37"/>
  </p:notesMasterIdLst>
  <p:sldIdLst>
    <p:sldId id="256" r:id="rId2"/>
    <p:sldId id="465" r:id="rId3"/>
    <p:sldId id="466" r:id="rId4"/>
    <p:sldId id="467" r:id="rId5"/>
    <p:sldId id="468" r:id="rId6"/>
    <p:sldId id="261" r:id="rId7"/>
    <p:sldId id="453" r:id="rId8"/>
    <p:sldId id="469" r:id="rId9"/>
    <p:sldId id="272" r:id="rId10"/>
    <p:sldId id="454" r:id="rId11"/>
    <p:sldId id="440" r:id="rId12"/>
    <p:sldId id="483" r:id="rId13"/>
    <p:sldId id="455" r:id="rId14"/>
    <p:sldId id="470" r:id="rId15"/>
    <p:sldId id="441" r:id="rId16"/>
    <p:sldId id="471" r:id="rId17"/>
    <p:sldId id="449" r:id="rId18"/>
    <p:sldId id="458" r:id="rId19"/>
    <p:sldId id="443" r:id="rId20"/>
    <p:sldId id="459" r:id="rId21"/>
    <p:sldId id="480" r:id="rId22"/>
    <p:sldId id="442" r:id="rId23"/>
    <p:sldId id="461" r:id="rId24"/>
    <p:sldId id="446" r:id="rId25"/>
    <p:sldId id="463" r:id="rId26"/>
    <p:sldId id="445" r:id="rId27"/>
    <p:sldId id="472" r:id="rId28"/>
    <p:sldId id="450" r:id="rId29"/>
    <p:sldId id="476" r:id="rId30"/>
    <p:sldId id="482" r:id="rId31"/>
    <p:sldId id="421" r:id="rId32"/>
    <p:sldId id="481" r:id="rId33"/>
    <p:sldId id="479" r:id="rId34"/>
    <p:sldId id="484" r:id="rId35"/>
    <p:sldId id="317" r:id="rId36"/>
  </p:sldIdLst>
  <p:sldSz cx="9144000" cy="6858000" type="screen4x3"/>
  <p:notesSz cx="6888163" cy="10021888"/>
  <p:embeddedFontLst>
    <p:embeddedFont>
      <p:font typeface="Open Sans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entury Gothic" panose="020B0502020202020204" pitchFamily="34" charset="0"/>
      <p:regular r:id="rId46"/>
      <p:bold r:id="rId47"/>
      <p:italic r:id="rId48"/>
      <p:boldItalic r:id="rId49"/>
    </p:embeddedFont>
    <p:embeddedFont>
      <p:font typeface="Source Sans Pro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5" clrIdx="0"/>
  <p:cmAuthor id="1" name="Elżbieta ED. Dydak" initials="EED" lastIdx="7" clrIdx="1">
    <p:extLst>
      <p:ext uri="{19B8F6BF-5375-455C-9EA6-DF929625EA0E}">
        <p15:presenceInfo xmlns:p15="http://schemas.microsoft.com/office/powerpoint/2012/main" userId="S-1-5-21-2443049849-3166680841-1459995510-1110" providerId="AD"/>
      </p:ext>
    </p:extLst>
  </p:cmAuthor>
  <p:cmAuthor id="2" name="Hernandez Katarzyna" initials="HK" lastIdx="9" clrIdx="2">
    <p:extLst>
      <p:ext uri="{19B8F6BF-5375-455C-9EA6-DF929625EA0E}">
        <p15:presenceInfo xmlns:p15="http://schemas.microsoft.com/office/powerpoint/2012/main" userId="S-1-5-21-2597135808-1536631685-4118165823-7401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D61"/>
    <a:srgbClr val="FF7F00"/>
    <a:srgbClr val="FCC12D"/>
    <a:srgbClr val="DDDDDE"/>
    <a:srgbClr val="9FB8C0"/>
    <a:srgbClr val="DE2E3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5"/>
    <p:restoredTop sz="78129" autoAdjust="0"/>
  </p:normalViewPr>
  <p:slideViewPr>
    <p:cSldViewPr snapToGrid="0">
      <p:cViewPr varScale="1">
        <p:scale>
          <a:sx n="66" d="100"/>
          <a:sy n="66" d="100"/>
        </p:scale>
        <p:origin x="1752" y="53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11" y="58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84871" cy="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6" tIns="46545" rIns="93116" bIns="4654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6" tIns="46545" rIns="93116" bIns="4654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6" tIns="46545" rIns="93116" bIns="4654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6" tIns="46545" rIns="93116" bIns="4654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6" tIns="46545" rIns="93116" bIns="46545" anchor="b" anchorCtr="0">
            <a:noAutofit/>
          </a:bodyPr>
          <a:lstStyle/>
          <a:p>
            <a:pPr algn="r"/>
            <a:fld id="{00000000-1234-1234-1234-123412341234}" type="slidenum">
              <a:rPr lang="pl-PL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43568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r>
              <a:rPr lang="pl-PL" dirty="0"/>
              <a:t>Projekt „Lekcja:Enter” jest realizowany przez partnerstwo w składzie:</a:t>
            </a:r>
            <a:r>
              <a:rPr lang="pl-PL" baseline="0" dirty="0"/>
              <a:t> Fundacja Orange, Fundacja Rozwoju Społeczeństwa Informacyjnego i Instytut Spraw Publicznych. </a:t>
            </a:r>
          </a:p>
          <a:p>
            <a:pPr marL="0" indent="0"/>
            <a:r>
              <a:rPr lang="pl-PL" baseline="0" dirty="0"/>
              <a:t>Projekt jest współfinansowany ze środków Unii Europejskiej w ramach „Programu Operacyjnego Polska Cyfrowa”.</a:t>
            </a:r>
            <a:endParaRPr dirty="0"/>
          </a:p>
        </p:txBody>
      </p:sp>
      <p:sp>
        <p:nvSpPr>
          <p:cNvPr id="275" name="Google Shape;2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223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r>
              <a:rPr lang="pl-PL" dirty="0"/>
              <a:t>Rekomendujemy zmiany w statutach, proponujemy modelowe rozwiązania w tym zakresie (ED DOPISEK:</a:t>
            </a:r>
            <a:r>
              <a:rPr lang="pl-PL" baseline="0" dirty="0"/>
              <a:t> </a:t>
            </a:r>
            <a:r>
              <a:rPr lang="pl-PL" dirty="0"/>
              <a:t>w ramach modułu online dla dyrektorów). Krótkie nawiązanie do praktyk stosowanych w szkołach.</a:t>
            </a:r>
          </a:p>
          <a:p>
            <a:pPr marL="0" indent="0"/>
            <a:r>
              <a:rPr lang="pl-PL" dirty="0"/>
              <a:t>Wymieniamy się doświadczeniami w doborze aplikacji do wykorzystania na lekcji.</a:t>
            </a:r>
          </a:p>
          <a:p>
            <a:pPr marL="0" indent="0"/>
            <a:r>
              <a:rPr lang="pl-PL" dirty="0"/>
              <a:t>Oferujemy bazę scenariuszy lekcji jako inspirację do planowania lekcji ze smartfonem przez nauczycieli.</a:t>
            </a:r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530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>
              <a:tabLst>
                <a:tab pos="465658" algn="l"/>
              </a:tabLs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trzecia rekomendacja - Wykorzystanie prostych, bezpłatnych aplikacji do angażowania uczniów, w tym uzyskiwania informacji zwrotnej. </a:t>
            </a:r>
          </a:p>
          <a:p>
            <a:pPr marL="0" indent="0">
              <a:tabLst>
                <a:tab pos="465658" algn="l"/>
              </a:tabLst>
            </a:pP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tabLst>
                <a:tab pos="465658" algn="l"/>
              </a:tabLs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 proponuję </a:t>
            </a:r>
            <a:r>
              <a:rPr lang="pl-PL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Kahoot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nt. kompetencji kluczowych – uczestnicy doświadczą takiego zaangażowania.</a:t>
            </a:r>
          </a:p>
          <a:p>
            <a:pPr marL="0" indent="0">
              <a:tabLst>
                <a:tab pos="465658" algn="l"/>
              </a:tabLst>
            </a:pP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tabLst>
                <a:tab pos="465658" algn="l"/>
              </a:tabLst>
            </a:pP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316" name="Google Shape;3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7484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endParaRPr lang="pl-PL"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3084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Wykorzystanie prostych, bezpłatnych aplikacji do angażowania uczniów, w tym uzyskiwania informacji zwrotnej </a:t>
            </a:r>
          </a:p>
          <a:p>
            <a:pPr marL="0" indent="0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Przykłady aplikacji do zastosowania w różnych obszarach działań edukacyjnych. Podkreślenie jak szerokie jest wykorzystanie TIK na lekcji. Nawiązać do przykładów aplikacji, ale za bardzo się nie wgłębiać. Bardziej chodzi o pokazanie wachlarza możliwości i różnorodności.</a:t>
            </a:r>
            <a:endParaRPr lang="pl-PL"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7663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r>
              <a:rPr lang="pl-PL" dirty="0"/>
              <a:t>W</a:t>
            </a:r>
            <a:r>
              <a:rPr lang="pl-PL" baseline="0" dirty="0"/>
              <a:t> ramach projektu „Lekcja:Enter” powstała duża baza materiałów online (np. tutoriali) dla uczestników projektu, z których część – 13 tutoriali – udostępniliśmy wszystkim zainteresowanym nauczycielom z uwagi na pandemię Covid-19.</a:t>
            </a:r>
            <a:endParaRPr lang="pl-PL" dirty="0"/>
          </a:p>
          <a:p>
            <a:pPr marL="0" indent="0"/>
            <a:endParaRPr lang="pl-PL" dirty="0"/>
          </a:p>
          <a:p>
            <a:pPr marL="0" indent="0"/>
            <a:r>
              <a:rPr lang="pl-PL" dirty="0"/>
              <a:t>Przykład:</a:t>
            </a:r>
            <a:r>
              <a:rPr lang="pl-PL" baseline="0" dirty="0"/>
              <a:t> Sposoby na utrwalanie materiału z lekcji z TIK (https://youtu.be/1IMn5ksaNbA) [to jest tylko przykład, nie do pokazywania; link daję na wszelki wypadek]</a:t>
            </a:r>
            <a:endParaRPr lang="pl-PL"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0162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17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>
              <a:tabLst>
                <a:tab pos="465658" algn="l"/>
              </a:tabLs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naszym projekcie rekomendujemy Wykorzystywanie TIK w metodach aktywizujących, np. projekcie uczniowskim.</a:t>
            </a:r>
          </a:p>
          <a:p>
            <a:pPr marL="0" indent="0">
              <a:tabLst>
                <a:tab pos="465658" algn="l"/>
              </a:tabLst>
            </a:pP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pl-PL" dirty="0"/>
              <a:t>Dlaczego metody aktywizujące?</a:t>
            </a:r>
          </a:p>
          <a:p>
            <a:pPr marL="0" indent="0" defTabSz="931316">
              <a:defRPr/>
            </a:pPr>
            <a:r>
              <a:rPr lang="pl-PL" dirty="0">
                <a:solidFill>
                  <a:srgbClr val="FF8700"/>
                </a:solidFill>
              </a:rPr>
              <a:t>Duża siła stymulowania aktywności uczniów</a:t>
            </a:r>
          </a:p>
          <a:p>
            <a:pPr marL="0" indent="0" defTabSz="931316">
              <a:defRPr/>
            </a:pPr>
            <a:r>
              <a:rPr lang="pl-PL" dirty="0">
                <a:solidFill>
                  <a:srgbClr val="FF8700"/>
                </a:solidFill>
              </a:rPr>
              <a:t>Wysoka skuteczność</a:t>
            </a:r>
          </a:p>
          <a:p>
            <a:pPr marL="0" indent="0" defTabSz="931316">
              <a:defRPr/>
            </a:pPr>
            <a:r>
              <a:rPr lang="pl-PL" dirty="0">
                <a:solidFill>
                  <a:srgbClr val="FF8700"/>
                </a:solidFill>
              </a:rPr>
              <a:t>Duża różnorodność i atrakcyjność działania</a:t>
            </a:r>
          </a:p>
          <a:p>
            <a:pPr marL="0" indent="0" defTabSz="931316">
              <a:defRPr/>
            </a:pPr>
            <a:endParaRPr lang="pl-PL" dirty="0">
              <a:solidFill>
                <a:srgbClr val="FF8700"/>
              </a:solidFill>
            </a:endParaRPr>
          </a:p>
          <a:p>
            <a:pPr marL="0" indent="0"/>
            <a:endParaRPr dirty="0"/>
          </a:p>
        </p:txBody>
      </p:sp>
      <p:sp>
        <p:nvSpPr>
          <p:cNvPr id="423" name="Google Shape;423;p17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6" tIns="46545" rIns="93116" bIns="46545" anchor="b" anchorCtr="0">
            <a:noAutofit/>
          </a:bodyPr>
          <a:lstStyle/>
          <a:p>
            <a:pPr algn="r"/>
            <a:fld id="{00000000-1234-1234-1234-123412341234}" type="slidenum">
              <a:rPr lang="pl-PL"/>
              <a:pPr algn="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548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r>
              <a:rPr lang="pl-PL" dirty="0"/>
              <a:t>Krótko o lekcji odwrócone z przykładem – uczniowie w domu wykonują zadanie przygotowane z wykorzystaniem aplikacji np. </a:t>
            </a:r>
            <a:r>
              <a:rPr lang="pl-PL" dirty="0" err="1"/>
              <a:t>Genially</a:t>
            </a:r>
            <a:r>
              <a:rPr lang="pl-PL" dirty="0"/>
              <a:t>, w tym poznają nowe treści, w szkole krótko omawiamy i skupiamy się na zadaniach jako przykładach zastosowania tych treści</a:t>
            </a:r>
          </a:p>
          <a:p>
            <a:pPr marL="0" indent="0"/>
            <a:endParaRPr lang="pl-PL" dirty="0"/>
          </a:p>
          <a:p>
            <a:pPr marL="0" indent="0"/>
            <a:r>
              <a:rPr lang="pl-PL" dirty="0"/>
              <a:t>Podać przykład projektu interdyscyplinarnego z TIK w mojej szkole.</a:t>
            </a:r>
          </a:p>
          <a:p>
            <a:pPr marL="0" indent="0"/>
            <a:endParaRPr lang="pl-PL"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5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17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>
              <a:tabLst>
                <a:tab pos="465658" algn="l"/>
              </a:tabLs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TIK z powodzeniem możemy wykorzystać w procesie oceniania. Rekomendujemy także takie rozwiązania.</a:t>
            </a:r>
          </a:p>
          <a:p>
            <a:pPr marL="0" indent="0">
              <a:tabLst>
                <a:tab pos="465658" algn="l"/>
              </a:tabLs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Oceniania rozumianego jako informowanie ucznia o jego osiągnięciach, wskazywanie obszarów do poprawy, udzielanie wskazówek jak je poprawiać i jak się dalej rozwijać.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423" name="Google Shape;423;p17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6" tIns="46545" rIns="93116" bIns="46545" anchor="b" anchorCtr="0">
            <a:noAutofit/>
          </a:bodyPr>
          <a:lstStyle/>
          <a:p>
            <a:pPr algn="r"/>
            <a:fld id="{00000000-1234-1234-1234-123412341234}" type="slidenum">
              <a:rPr lang="pl-PL"/>
              <a:pPr algn="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434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Krótko rozwinąć IZ  jako interakcje Uczeń – Nauczyciel i podać przykłady aplikacji, po to żeby jedynie wskazać, że są takie możliwości</a:t>
            </a:r>
            <a:endParaRPr lang="pl-PL"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9349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17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6" tIns="46545" rIns="93116" bIns="46545" anchor="t" anchorCtr="0">
            <a:noAutofit/>
          </a:bodyPr>
          <a:lstStyle/>
          <a:p>
            <a:pPr>
              <a:lnSpc>
                <a:spcPts val="3463"/>
              </a:lnSpc>
            </a:pPr>
            <a:r>
              <a:rPr lang="pl-PL" b="1" dirty="0">
                <a:latin typeface="Source Sans Pro" panose="020B0503030403020204" pitchFamily="34" charset="77"/>
              </a:rPr>
              <a:t>Jednolita platforma ułatwiająca zdalną współpracę w zespołach</a:t>
            </a:r>
          </a:p>
          <a:p>
            <a:pPr marL="465658" indent="-232829" defTabSz="931316">
              <a:lnSpc>
                <a:spcPts val="3463"/>
              </a:lnSpc>
              <a:defRPr/>
            </a:pPr>
            <a:r>
              <a:rPr lang="pl-PL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 kilka informacji dlaczego to jest ważne z punktu widzenia szkoły, nauczycieli, rodziców, uczniów.</a:t>
            </a:r>
          </a:p>
          <a:p>
            <a:pPr marL="465658" indent="-232829" defTabSz="931316">
              <a:lnSpc>
                <a:spcPts val="3463"/>
              </a:lnSpc>
              <a:defRPr/>
            </a:pPr>
            <a:endParaRPr lang="pl-PL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/>
            <a:endParaRPr dirty="0"/>
          </a:p>
        </p:txBody>
      </p:sp>
      <p:sp>
        <p:nvSpPr>
          <p:cNvPr id="423" name="Google Shape;423;p17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6" tIns="46545" rIns="93116" bIns="46545" anchor="b" anchorCtr="0">
            <a:noAutofit/>
          </a:bodyPr>
          <a:lstStyle/>
          <a:p>
            <a:pPr algn="r"/>
            <a:fld id="{00000000-1234-1234-1234-123412341234}" type="slidenum">
              <a:rPr lang="pl-PL"/>
              <a:pPr algn="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05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endParaRPr lang="pl-PL"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278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r>
              <a:rPr lang="pl-PL" dirty="0"/>
              <a:t>Krótko omówić rozwiązania</a:t>
            </a:r>
            <a:endParaRPr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746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r>
              <a:rPr lang="pl-PL" dirty="0"/>
              <a:t>Krótko omówić rozwiązania</a:t>
            </a:r>
            <a:endParaRPr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390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>
              <a:tabLst>
                <a:tab pos="465658" algn="l"/>
              </a:tabLs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Rekomendujemy </a:t>
            </a:r>
            <a:r>
              <a:rPr lang="pl-PL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uwspólnienie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myślenia o roli TIK: stosujemy je do zwiększenia współpracy i kreatywności uczniów, a także o ułatwienia wszystkim pracy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pl-PL" dirty="0"/>
          </a:p>
          <a:p>
            <a:pPr marL="0" indent="0"/>
            <a:r>
              <a:rPr lang="pl-PL" i="0" dirty="0"/>
              <a:t>TIK będzie odgrywał istotną rolę w uczeniu się uczniów, jeśli będzie czymś więcej, niż zwykłym urozmaiceniem lekcji. </a:t>
            </a:r>
            <a:endParaRPr dirty="0"/>
          </a:p>
        </p:txBody>
      </p:sp>
      <p:sp>
        <p:nvSpPr>
          <p:cNvPr id="316" name="Google Shape;3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62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r>
              <a:rPr lang="pl-PL" dirty="0"/>
              <a:t>Tu nawiązać do treści slajdu</a:t>
            </a:r>
            <a:endParaRPr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173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projekcie [ED DOPISEK] „Lekcja:Enter” – w materiałach dla dyrektorów szkół -  rekomendujemy powołanie zespołów ds. TIK 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316" name="Google Shape;3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400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r>
              <a:rPr lang="pl-PL" dirty="0"/>
              <a:t>Nawiązanie do treści slajdu</a:t>
            </a:r>
          </a:p>
          <a:p>
            <a:pPr marL="0" indent="0"/>
            <a:endParaRPr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330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17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6" tIns="46545" rIns="93116" bIns="46545" anchor="t" anchorCtr="0">
            <a:noAutofit/>
          </a:bodyPr>
          <a:lstStyle/>
          <a:p>
            <a:r>
              <a:rPr lang="pl-PL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Planowanie jest podstawą efektywnego działania. W projekcie [ED DOPISEK] „Lekcja:Enter” – w materiałach dla dyrektorów szkół - rekomendujemy tworzenie przez szkoły planu TIK. </a:t>
            </a:r>
          </a:p>
          <a:p>
            <a:r>
              <a:rPr lang="pl-PL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Włączanie TIK do działań edukacyjnych nauczycieli jest niewątpliwie zmianą, wymagająca czasu, zaangażowania wielu osób. Dobrze zaplanowane działania realnie wpływają na ostateczny sukces zmiany. Planowanie ułatwia też monitorowanie podejmowanych działań, a tym samym reagowanie na trudności.</a:t>
            </a:r>
          </a:p>
          <a:p>
            <a:r>
              <a:rPr lang="pl-PL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planie umiemy wszelkie działania związane z wdrażaniem zmiany,  w tym inwentaryzacja zasobów, modernizacja sprzętu, podnoszenie kompetencji nauczycieli, wzajemne uczenie się nauczycieli od siebie, itp..</a:t>
            </a:r>
          </a:p>
        </p:txBody>
      </p:sp>
      <p:sp>
        <p:nvSpPr>
          <p:cNvPr id="423" name="Google Shape;423;p17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6" tIns="46545" rIns="93116" bIns="46545" anchor="b" anchorCtr="0">
            <a:noAutofit/>
          </a:bodyPr>
          <a:lstStyle/>
          <a:p>
            <a:pPr algn="r"/>
            <a:fld id="{00000000-1234-1234-1234-123412341234}" type="slidenum">
              <a:rPr lang="pl-PL"/>
              <a:pPr algn="r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790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r>
              <a:rPr lang="pl-PL" dirty="0"/>
              <a:t>Nawiązanie do treści slajdu</a:t>
            </a:r>
          </a:p>
          <a:p>
            <a:pPr marL="0" indent="0"/>
            <a:endParaRPr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7044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r>
              <a:rPr lang="pl-PL" dirty="0"/>
              <a:t>Rekomendujemy dyrektorom wdrożenie rozwiązań w kierowaniu szkołą z wykorzystaniem narzędzi TIK</a:t>
            </a:r>
          </a:p>
          <a:p>
            <a:pPr marL="0" indent="0"/>
            <a:r>
              <a:rPr lang="pl-PL" dirty="0"/>
              <a:t>Rekomendowane platformy to Microsoft 365 lub G-Suite.</a:t>
            </a:r>
            <a:endParaRPr dirty="0"/>
          </a:p>
        </p:txBody>
      </p:sp>
      <p:sp>
        <p:nvSpPr>
          <p:cNvPr id="316" name="Google Shape;3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970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r>
              <a:rPr lang="pl-PL" dirty="0"/>
              <a:t>Nawiązanie do treści slajdu</a:t>
            </a:r>
          </a:p>
          <a:p>
            <a:pPr marL="0" indent="0"/>
            <a:endParaRPr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63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endParaRPr lang="pl-PL"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088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5944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5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678" name="Google Shape;67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26203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3979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15246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3206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2" name="Google Shape;732;p62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33" name="Google Shape;733;p62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6" tIns="46545" rIns="93116" bIns="46545" anchor="b" anchorCtr="0">
            <a:noAutofit/>
          </a:bodyPr>
          <a:lstStyle/>
          <a:p>
            <a:pPr algn="r"/>
            <a:fld id="{00000000-1234-1234-1234-123412341234}" type="slidenum">
              <a:rPr lang="pl-PL"/>
              <a:pPr algn="r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637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endParaRPr lang="pl-PL"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94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endParaRPr lang="pl-PL" i="1"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521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349244" indent="-349244">
              <a:buFont typeface="+mj-lt"/>
              <a:buAutoNum type="arabicPeriod"/>
              <a:tabLst>
                <a:tab pos="465658" algn="l"/>
              </a:tabLs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Lekcja oparta o doświadczenie </a:t>
            </a:r>
          </a:p>
          <a:p>
            <a:pPr marL="0" indent="0">
              <a:tabLst>
                <a:tab pos="465658" algn="l"/>
              </a:tabLs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indent="0">
              <a:tabLst>
                <a:tab pos="465658" algn="l"/>
              </a:tabLst>
            </a:pPr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Uczenie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się możemy wyobrazić sobie jako sekwencję powtarzających się etapów, z których kluczowym jest właśnie konkretne </a:t>
            </a:r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doświadczenie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Kiedy uczymy się czegoś nowego, modyfikujemy nasze wcześniejsze </a:t>
            </a:r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doświadczenia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tabLst>
                <a:tab pos="465658" algn="l"/>
              </a:tabLst>
            </a:pPr>
            <a:r>
              <a:rPr lang="pl-PL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Już Sokrates i Platon odwoływali się </a:t>
            </a:r>
            <a:r>
              <a:rPr lang="pl-PL" dirty="0"/>
              <a:t>do tego, jak ważne jest życiowe doświadczenie, żeby zrozumieć świat i zdobyć wiedzę. </a:t>
            </a:r>
          </a:p>
          <a:p>
            <a:pPr marL="0" indent="0">
              <a:tabLst>
                <a:tab pos="465658" algn="l"/>
              </a:tabLst>
            </a:pPr>
            <a:endParaRPr lang="pl-PL" dirty="0"/>
          </a:p>
          <a:p>
            <a:pPr marL="0" indent="0">
              <a:tabLst>
                <a:tab pos="465658" algn="l"/>
              </a:tabLst>
            </a:pPr>
            <a:r>
              <a:rPr lang="pl-PL" dirty="0"/>
              <a:t>Dlatego rekomendujemy uczenie się w cyklu Kolba. </a:t>
            </a:r>
            <a:r>
              <a:rPr lang="pl-PL" baseline="0" dirty="0"/>
              <a:t> [ED DOPISEK:] Dotyczy to zarówno uczniów jak i nauczycieli uczestniczących w szkoleniach realizowanych w ramach projektu „Lekcja:Enter”</a:t>
            </a:r>
            <a:endParaRPr dirty="0"/>
          </a:p>
        </p:txBody>
      </p:sp>
      <p:sp>
        <p:nvSpPr>
          <p:cNvPr id="316" name="Google Shape;3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44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r>
              <a:rPr lang="pl-PL" dirty="0"/>
              <a:t>Omówienie kolejnych etapów na przykładzie, z uwzględnieniem TIK. Przykład</a:t>
            </a:r>
          </a:p>
          <a:p>
            <a:pPr marL="232829" indent="-232829">
              <a:buAutoNum type="arabicParenR"/>
            </a:pPr>
            <a:r>
              <a:rPr lang="pl-PL" dirty="0"/>
              <a:t>Uczniowie oglądają krótki film nt. budowy atomu</a:t>
            </a:r>
          </a:p>
          <a:p>
            <a:pPr marL="232829" indent="-232829">
              <a:buAutoNum type="arabicParenR"/>
            </a:pPr>
            <a:r>
              <a:rPr lang="pl-PL" dirty="0"/>
              <a:t>Odpowiadają na pytania nauczyciela/nauczycielki: Jakie prawidłowości zauważyliście? Co tu Waszym zdaniem było ważne? Co było dla Was łatwe? A co trudne?</a:t>
            </a:r>
          </a:p>
          <a:p>
            <a:pPr marL="232829" indent="-232829">
              <a:buAutoNum type="arabicParenR"/>
            </a:pPr>
            <a:r>
              <a:rPr lang="pl-PL" dirty="0"/>
              <a:t>Wspólnie z uczniami zbieramy najważniejsze informacje nt. budowy atomu.</a:t>
            </a:r>
          </a:p>
          <a:p>
            <a:pPr marL="232829" indent="-232829">
              <a:buAutoNum type="arabicParenR"/>
            </a:pPr>
            <a:r>
              <a:rPr lang="pl-PL" dirty="0"/>
              <a:t>Opisujemy budowę atomu wybranego pierwiastka.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42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/>
            <a:r>
              <a:rPr lang="pl-PL" dirty="0"/>
              <a:t>ED dodałam,</a:t>
            </a:r>
            <a:r>
              <a:rPr lang="pl-PL" baseline="0" dirty="0"/>
              <a:t> ale się nie upieram </a:t>
            </a:r>
            <a:r>
              <a:rPr lang="pl-PL" baseline="0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92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17:notes"/>
          <p:cNvSpPr txBox="1">
            <a:spLocks noGrp="1"/>
          </p:cNvSpPr>
          <p:nvPr>
            <p:ph type="body" idx="1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6" tIns="46545" rIns="93116" bIns="46545" anchor="t" anchorCtr="0">
            <a:noAutofit/>
          </a:bodyPr>
          <a:lstStyle/>
          <a:p>
            <a:pPr marL="0" indent="0">
              <a:tabLst>
                <a:tab pos="465658" algn="l"/>
              </a:tabLs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Rekomendujemy dopuszczenie wykorzystywania smartfonów uczniów do celów edukacyjnych. </a:t>
            </a:r>
          </a:p>
          <a:p>
            <a:pPr marL="0" indent="0" defTabSz="931316">
              <a:tabLst>
                <a:tab pos="465658" algn="l"/>
              </a:tabLst>
              <a:defRPr/>
            </a:pPr>
            <a:r>
              <a:rPr lang="pl-PL" dirty="0"/>
              <a:t>W szkołach borykamy się często z problemem braku sprzętu. Możemy temu zaradzić. Wykorzystujmy telefony komórkowe uczniów. Z mojego doświadczenia, ale też wielu nauczycieli, którzy stosują takie rozwiązania,</a:t>
            </a:r>
            <a:r>
              <a:rPr lang="pl-PL" baseline="0" dirty="0"/>
              <a:t> model ten sprawdza się w praktyce</a:t>
            </a:r>
            <a:r>
              <a:rPr lang="pl-PL" dirty="0"/>
              <a:t>. Uczniowie świetnie znają swój sprzęt, mają dużą sprawność posługiwania się nim i chętnie do niego sięgają w procesie uczenia się na lekcji.  </a:t>
            </a:r>
            <a:endParaRPr lang="pl-PL" dirty="0">
              <a:solidFill>
                <a:srgbClr val="FF0000"/>
              </a:solidFill>
            </a:endParaRPr>
          </a:p>
          <a:p>
            <a:pPr marL="0" indent="0">
              <a:tabLst>
                <a:tab pos="465658" algn="l"/>
              </a:tabLst>
            </a:pP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423" name="Google Shape;423;p17:notes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6" tIns="46545" rIns="93116" bIns="46545" anchor="b" anchorCtr="0">
            <a:noAutofit/>
          </a:bodyPr>
          <a:lstStyle/>
          <a:p>
            <a:pPr algn="r"/>
            <a:fld id="{00000000-1234-1234-1234-123412341234}" type="slidenum">
              <a:rPr lang="pl-PL"/>
              <a:pPr algn="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62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9814" y="2030931"/>
            <a:ext cx="3374186" cy="4101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14938" y="1469450"/>
            <a:ext cx="7302873" cy="230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3600"/>
              <a:buFont typeface="Source Sans Pro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14938" y="3903357"/>
            <a:ext cx="7302873" cy="73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cap="none">
                <a:solidFill>
                  <a:srgbClr val="57575B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10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993" y="5658281"/>
            <a:ext cx="8955007" cy="94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127" y="405046"/>
            <a:ext cx="3498850" cy="93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2729EB3-C0C7-1B45-8F26-99C520B5E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8877" y="5791574"/>
            <a:ext cx="1164023" cy="1078851"/>
          </a:xfrm>
          <a:prstGeom prst="rect">
            <a:avLst/>
          </a:prstGeom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84590" y="49877"/>
            <a:ext cx="8343120" cy="1095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F44FAE9-B634-0B46-8AD8-E43FB335E4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8790"/>
            <a:ext cx="9144000" cy="211667"/>
          </a:xfrm>
          <a:prstGeom prst="rect">
            <a:avLst/>
          </a:prstGeom>
        </p:spPr>
      </p:pic>
      <p:sp>
        <p:nvSpPr>
          <p:cNvPr id="13" name="Google Shape;12;p1">
            <a:extLst>
              <a:ext uri="{FF2B5EF4-FFF2-40B4-BE49-F238E27FC236}">
                <a16:creationId xmlns="" xmlns:a16="http://schemas.microsoft.com/office/drawing/2014/main" id="{8E60544E-0C34-7B4B-A94E-1E56894A13D3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21937" y="6313939"/>
            <a:ext cx="1373221" cy="22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548454A3-5013-234B-A7D1-7CB0E83D1126}" type="datetime1">
              <a:rPr lang="pl-PL" smtClean="0"/>
              <a:t>02.09.2022</a:t>
            </a:fld>
            <a:endParaRPr dirty="0"/>
          </a:p>
        </p:txBody>
      </p:sp>
      <p:sp>
        <p:nvSpPr>
          <p:cNvPr id="14" name="Google Shape;14;p1">
            <a:extLst>
              <a:ext uri="{FF2B5EF4-FFF2-40B4-BE49-F238E27FC236}">
                <a16:creationId xmlns="" xmlns:a16="http://schemas.microsoft.com/office/drawing/2014/main" id="{41AA6A4F-381B-1A41-BDD8-CDD55ACE3F7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334604" y="6270499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dirty="0"/>
          </a:p>
        </p:txBody>
      </p:sp>
      <p:sp>
        <p:nvSpPr>
          <p:cNvPr id="15" name="Footer Placeholder 1">
            <a:extLst>
              <a:ext uri="{FF2B5EF4-FFF2-40B4-BE49-F238E27FC236}">
                <a16:creationId xmlns="" xmlns:a16="http://schemas.microsoft.com/office/drawing/2014/main" id="{0F19E096-BD4F-FF48-8C1C-A1D3EC8D9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4880" y="6358057"/>
            <a:ext cx="5659316" cy="248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pl-PL" dirty="0" err="1"/>
              <a:t>Lekcja:Enter</a:t>
            </a:r>
            <a:r>
              <a:rPr lang="pl-PL" dirty="0"/>
              <a:t>!</a:t>
            </a:r>
            <a:endParaRPr lang="en-GB" dirty="0"/>
          </a:p>
        </p:txBody>
      </p:sp>
      <p:sp>
        <p:nvSpPr>
          <p:cNvPr id="9" name="Google Shape;25;p3">
            <a:extLst>
              <a:ext uri="{FF2B5EF4-FFF2-40B4-BE49-F238E27FC236}">
                <a16:creationId xmlns="" xmlns:a16="http://schemas.microsoft.com/office/drawing/2014/main" id="{12F1CBC6-46B8-4043-A4F9-9FC7978D01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4591" y="1579418"/>
            <a:ext cx="7389606" cy="427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40"/>
              <a:buFont typeface="Wingdings" pitchFamily="2" charset="2"/>
              <a:buNone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85750" lvl="1" indent="-28575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lvl="2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lang="en-GB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lvl="3" indent="-252000" algn="l"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4pPr>
            <a:lvl5pPr marL="1008000" lvl="4" indent="-252000" algn="l"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 lvl="0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5041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A6F43A6-65C6-5E4C-BEA9-A901DB6773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8877" y="5791574"/>
            <a:ext cx="1164023" cy="1078851"/>
          </a:xfrm>
          <a:prstGeom prst="rect">
            <a:avLst/>
          </a:prstGeom>
        </p:spPr>
      </p:pic>
      <p:sp>
        <p:nvSpPr>
          <p:cNvPr id="13" name="Google Shape;12;p1">
            <a:extLst>
              <a:ext uri="{FF2B5EF4-FFF2-40B4-BE49-F238E27FC236}">
                <a16:creationId xmlns="" xmlns:a16="http://schemas.microsoft.com/office/drawing/2014/main" id="{8E60544E-0C34-7B4B-A94E-1E56894A13D3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21937" y="6313939"/>
            <a:ext cx="1373221" cy="22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548454A3-5013-234B-A7D1-7CB0E83D1126}" type="datetime1">
              <a:rPr lang="pl-PL" smtClean="0"/>
              <a:t>02.09.2022</a:t>
            </a:fld>
            <a:endParaRPr dirty="0"/>
          </a:p>
        </p:txBody>
      </p:sp>
      <p:sp>
        <p:nvSpPr>
          <p:cNvPr id="14" name="Google Shape;14;p1">
            <a:extLst>
              <a:ext uri="{FF2B5EF4-FFF2-40B4-BE49-F238E27FC236}">
                <a16:creationId xmlns="" xmlns:a16="http://schemas.microsoft.com/office/drawing/2014/main" id="{41AA6A4F-381B-1A41-BDD8-CDD55ACE3F7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334604" y="6270499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dirty="0"/>
          </a:p>
        </p:txBody>
      </p:sp>
      <p:sp>
        <p:nvSpPr>
          <p:cNvPr id="15" name="Footer Placeholder 1">
            <a:extLst>
              <a:ext uri="{FF2B5EF4-FFF2-40B4-BE49-F238E27FC236}">
                <a16:creationId xmlns="" xmlns:a16="http://schemas.microsoft.com/office/drawing/2014/main" id="{0F19E096-BD4F-FF48-8C1C-A1D3EC8D9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4880" y="6358057"/>
            <a:ext cx="5659316" cy="248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pl-PL" dirty="0" err="1"/>
              <a:t>Lekcja:Enter</a:t>
            </a:r>
            <a:r>
              <a:rPr lang="pl-PL" dirty="0"/>
              <a:t>!</a:t>
            </a:r>
            <a:endParaRPr lang="en-GB" dirty="0"/>
          </a:p>
        </p:txBody>
      </p:sp>
      <p:sp>
        <p:nvSpPr>
          <p:cNvPr id="9" name="Google Shape;25;p3">
            <a:extLst>
              <a:ext uri="{FF2B5EF4-FFF2-40B4-BE49-F238E27FC236}">
                <a16:creationId xmlns="" xmlns:a16="http://schemas.microsoft.com/office/drawing/2014/main" id="{12F1CBC6-46B8-4043-A4F9-9FC7978D01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4591" y="1818409"/>
            <a:ext cx="7389606" cy="403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40"/>
              <a:buFont typeface="Wingdings" pitchFamily="2" charset="2"/>
              <a:buNone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85750" lvl="1" indent="-28575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lvl="2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lang="en-GB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lvl="3" indent="-252000" algn="l"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4pPr>
            <a:lvl5pPr marL="1008000" lvl="4" indent="-252000" algn="l"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 lvl="0"/>
            <a:endParaRPr lang="x-none" dirty="0"/>
          </a:p>
        </p:txBody>
      </p:sp>
      <p:sp>
        <p:nvSpPr>
          <p:cNvPr id="10" name="Google Shape;24;p3">
            <a:extLst>
              <a:ext uri="{FF2B5EF4-FFF2-40B4-BE49-F238E27FC236}">
                <a16:creationId xmlns="" xmlns:a16="http://schemas.microsoft.com/office/drawing/2014/main" id="{FC7E9279-511F-5646-850A-65536B2E0E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590" y="49877"/>
            <a:ext cx="8343120" cy="141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4BCB0E8-3F04-0543-8206-D48DE40CC2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0645"/>
            <a:ext cx="9144000" cy="2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6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C19F2-C421-D141-A42F-C7B32F7723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8877" y="5791574"/>
            <a:ext cx="1164023" cy="1078851"/>
          </a:xfrm>
          <a:prstGeom prst="rect">
            <a:avLst/>
          </a:prstGeom>
        </p:spPr>
      </p:pic>
      <p:sp>
        <p:nvSpPr>
          <p:cNvPr id="13" name="Google Shape;12;p1">
            <a:extLst>
              <a:ext uri="{FF2B5EF4-FFF2-40B4-BE49-F238E27FC236}">
                <a16:creationId xmlns="" xmlns:a16="http://schemas.microsoft.com/office/drawing/2014/main" id="{8E60544E-0C34-7B4B-A94E-1E56894A13D3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21937" y="6313939"/>
            <a:ext cx="1373221" cy="22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548454A3-5013-234B-A7D1-7CB0E83D1126}" type="datetime1">
              <a:rPr lang="pl-PL" smtClean="0"/>
              <a:t>02.09.2022</a:t>
            </a:fld>
            <a:endParaRPr dirty="0"/>
          </a:p>
        </p:txBody>
      </p:sp>
      <p:sp>
        <p:nvSpPr>
          <p:cNvPr id="14" name="Google Shape;14;p1">
            <a:extLst>
              <a:ext uri="{FF2B5EF4-FFF2-40B4-BE49-F238E27FC236}">
                <a16:creationId xmlns="" xmlns:a16="http://schemas.microsoft.com/office/drawing/2014/main" id="{41AA6A4F-381B-1A41-BDD8-CDD55ACE3F7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334604" y="6270499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dirty="0"/>
          </a:p>
        </p:txBody>
      </p:sp>
      <p:sp>
        <p:nvSpPr>
          <p:cNvPr id="15" name="Footer Placeholder 1">
            <a:extLst>
              <a:ext uri="{FF2B5EF4-FFF2-40B4-BE49-F238E27FC236}">
                <a16:creationId xmlns="" xmlns:a16="http://schemas.microsoft.com/office/drawing/2014/main" id="{0F19E096-BD4F-FF48-8C1C-A1D3EC8D9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4880" y="6358057"/>
            <a:ext cx="5659316" cy="248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pl-PL" dirty="0" err="1"/>
              <a:t>Lekcja:Enter</a:t>
            </a:r>
            <a:r>
              <a:rPr lang="pl-PL" dirty="0"/>
              <a:t>!</a:t>
            </a:r>
            <a:endParaRPr lang="en-GB" dirty="0"/>
          </a:p>
        </p:txBody>
      </p:sp>
      <p:sp>
        <p:nvSpPr>
          <p:cNvPr id="9" name="Google Shape;25;p3">
            <a:extLst>
              <a:ext uri="{FF2B5EF4-FFF2-40B4-BE49-F238E27FC236}">
                <a16:creationId xmlns="" xmlns:a16="http://schemas.microsoft.com/office/drawing/2014/main" id="{12F1CBC6-46B8-4043-A4F9-9FC7978D01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4591" y="2119745"/>
            <a:ext cx="7389606" cy="372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40"/>
              <a:buFont typeface="Wingdings" pitchFamily="2" charset="2"/>
              <a:buNone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85750" lvl="1" indent="-28575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lvl="2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lang="en-GB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lvl="3" indent="-252000" algn="l"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4pPr>
            <a:lvl5pPr marL="1008000" lvl="4" indent="-252000" algn="l"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 lvl="0"/>
            <a:endParaRPr lang="x-none" dirty="0"/>
          </a:p>
        </p:txBody>
      </p:sp>
      <p:sp>
        <p:nvSpPr>
          <p:cNvPr id="12" name="Google Shape;24;p3">
            <a:extLst>
              <a:ext uri="{FF2B5EF4-FFF2-40B4-BE49-F238E27FC236}">
                <a16:creationId xmlns="" xmlns:a16="http://schemas.microsoft.com/office/drawing/2014/main" id="{029C6076-0AE5-C74C-B6FD-382A7C9CFA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590" y="49876"/>
            <a:ext cx="8343120" cy="1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EF056E4-0864-E849-87FD-361FE2E27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2828"/>
            <a:ext cx="9144000" cy="2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9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F5BCDF8-7BCB-1841-9295-A5ABC9C7F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8877" y="5791574"/>
            <a:ext cx="1164023" cy="1078851"/>
          </a:xfrm>
          <a:prstGeom prst="rect">
            <a:avLst/>
          </a:prstGeom>
        </p:spPr>
      </p:pic>
      <p:sp>
        <p:nvSpPr>
          <p:cNvPr id="13" name="Google Shape;12;p1">
            <a:extLst>
              <a:ext uri="{FF2B5EF4-FFF2-40B4-BE49-F238E27FC236}">
                <a16:creationId xmlns="" xmlns:a16="http://schemas.microsoft.com/office/drawing/2014/main" id="{8E60544E-0C34-7B4B-A94E-1E56894A13D3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21937" y="6313939"/>
            <a:ext cx="1373221" cy="22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548454A3-5013-234B-A7D1-7CB0E83D1126}" type="datetime1">
              <a:rPr lang="pl-PL" smtClean="0"/>
              <a:t>02.09.2022</a:t>
            </a:fld>
            <a:endParaRPr dirty="0"/>
          </a:p>
        </p:txBody>
      </p:sp>
      <p:sp>
        <p:nvSpPr>
          <p:cNvPr id="14" name="Google Shape;14;p1">
            <a:extLst>
              <a:ext uri="{FF2B5EF4-FFF2-40B4-BE49-F238E27FC236}">
                <a16:creationId xmlns="" xmlns:a16="http://schemas.microsoft.com/office/drawing/2014/main" id="{41AA6A4F-381B-1A41-BDD8-CDD55ACE3F7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334604" y="6270499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dirty="0"/>
          </a:p>
        </p:txBody>
      </p:sp>
      <p:sp>
        <p:nvSpPr>
          <p:cNvPr id="15" name="Footer Placeholder 1">
            <a:extLst>
              <a:ext uri="{FF2B5EF4-FFF2-40B4-BE49-F238E27FC236}">
                <a16:creationId xmlns="" xmlns:a16="http://schemas.microsoft.com/office/drawing/2014/main" id="{0F19E096-BD4F-FF48-8C1C-A1D3EC8D9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4880" y="6358057"/>
            <a:ext cx="5659316" cy="248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pl-PL" dirty="0" err="1"/>
              <a:t>Lekcja:Enter</a:t>
            </a:r>
            <a:r>
              <a:rPr lang="pl-PL" dirty="0"/>
              <a:t>!</a:t>
            </a:r>
            <a:endParaRPr lang="en-GB" dirty="0"/>
          </a:p>
        </p:txBody>
      </p:sp>
      <p:sp>
        <p:nvSpPr>
          <p:cNvPr id="9" name="Google Shape;25;p3">
            <a:extLst>
              <a:ext uri="{FF2B5EF4-FFF2-40B4-BE49-F238E27FC236}">
                <a16:creationId xmlns="" xmlns:a16="http://schemas.microsoft.com/office/drawing/2014/main" id="{12F1CBC6-46B8-4043-A4F9-9FC7978D01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4591" y="462631"/>
            <a:ext cx="7389606" cy="538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40"/>
              <a:buFont typeface="Wingdings" pitchFamily="2" charset="2"/>
              <a:buNone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85750" lvl="1" indent="-28575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lvl="2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lang="en-GB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lvl="3" indent="-252000" algn="l"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4pPr>
            <a:lvl5pPr marL="1008000" lvl="4" indent="-252000" algn="l"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 lvl="0"/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4F8C785-430B-2841-A61C-7C08B4B91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0963"/>
            <a:ext cx="9144000" cy="2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38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;p1">
            <a:extLst>
              <a:ext uri="{FF2B5EF4-FFF2-40B4-BE49-F238E27FC236}">
                <a16:creationId xmlns="" xmlns:a16="http://schemas.microsoft.com/office/drawing/2014/main" id="{09A897B4-FC24-4A49-896B-C584F9DE93A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272259" y="644004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BE861D-F9ED-474D-951B-41BE98492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90" y="1825625"/>
            <a:ext cx="386715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23CB8F-75E5-904F-A57F-3A9587B9B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414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Google Shape;24;p3">
            <a:extLst>
              <a:ext uri="{FF2B5EF4-FFF2-40B4-BE49-F238E27FC236}">
                <a16:creationId xmlns="" xmlns:a16="http://schemas.microsoft.com/office/drawing/2014/main" id="{7561500F-0BC6-424F-A051-EE38DB2D80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590" y="49876"/>
            <a:ext cx="8343120" cy="115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317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4B2580F-294C-D34D-AC22-5633B1A38F5F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086249" y="6361022"/>
            <a:ext cx="493106" cy="417956"/>
          </a:xfrm>
          <a:prstGeom prst="rect">
            <a:avLst/>
          </a:prstGeo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6" name="Google Shape;24;p3">
            <a:extLst>
              <a:ext uri="{FF2B5EF4-FFF2-40B4-BE49-F238E27FC236}">
                <a16:creationId xmlns="" xmlns:a16="http://schemas.microsoft.com/office/drawing/2014/main" id="{96A3A813-20B0-F14B-9D82-33A9B8723A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590" y="315059"/>
            <a:ext cx="8343120" cy="3592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" name="Google Shape;12;p1">
            <a:extLst>
              <a:ext uri="{FF2B5EF4-FFF2-40B4-BE49-F238E27FC236}">
                <a16:creationId xmlns="" xmlns:a16="http://schemas.microsoft.com/office/drawing/2014/main" id="{9D648249-FD2A-094D-8957-83D82789F99E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21937" y="6313939"/>
            <a:ext cx="1373221" cy="22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548454A3-5013-234B-A7D1-7CB0E83D1126}" type="datetime1">
              <a:rPr lang="pl-PL" smtClean="0"/>
              <a:t>02.09.2022</a:t>
            </a:fld>
            <a:endParaRPr dirty="0"/>
          </a:p>
        </p:txBody>
      </p:sp>
      <p:sp>
        <p:nvSpPr>
          <p:cNvPr id="9" name="Footer Placeholder 1">
            <a:extLst>
              <a:ext uri="{FF2B5EF4-FFF2-40B4-BE49-F238E27FC236}">
                <a16:creationId xmlns="" xmlns:a16="http://schemas.microsoft.com/office/drawing/2014/main" id="{9956F8F1-2479-DD45-BFCD-2D8847F1B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4880" y="6358057"/>
            <a:ext cx="5659316" cy="248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pl-PL" dirty="0" err="1"/>
              <a:t>Lekcja:Enter</a:t>
            </a:r>
            <a:r>
              <a:rPr lang="pl-PL" dirty="0"/>
              <a:t>!</a:t>
            </a:r>
            <a:endParaRPr lang="en-GB" dirty="0"/>
          </a:p>
        </p:txBody>
      </p:sp>
      <p:sp>
        <p:nvSpPr>
          <p:cNvPr id="10" name="Google Shape;25;p3">
            <a:extLst>
              <a:ext uri="{FF2B5EF4-FFF2-40B4-BE49-F238E27FC236}">
                <a16:creationId xmlns="" xmlns:a16="http://schemas.microsoft.com/office/drawing/2014/main" id="{3B1E6030-1B6B-F445-9446-CDEDFB0ED2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4591" y="4186239"/>
            <a:ext cx="6359122" cy="166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40"/>
              <a:buFont typeface="Wingdings" pitchFamily="2" charset="2"/>
              <a:buNone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85750" lvl="1" indent="-28575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lvl="2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lang="en-GB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lvl="3" indent="-252000" algn="l"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4pPr>
            <a:lvl5pPr marL="1008000" lvl="4" indent="-252000" algn="l"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 lvl="0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95588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2729EB3-C0C7-1B45-8F26-99C520B5E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8877" y="5791574"/>
            <a:ext cx="1164023" cy="1078851"/>
          </a:xfrm>
          <a:prstGeom prst="rect">
            <a:avLst/>
          </a:prstGeom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84590" y="49877"/>
            <a:ext cx="8343120" cy="1095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F44FAE9-B634-0B46-8AD8-E43FB335E4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8790"/>
            <a:ext cx="9144000" cy="211667"/>
          </a:xfrm>
          <a:prstGeom prst="rect">
            <a:avLst/>
          </a:prstGeom>
        </p:spPr>
      </p:pic>
      <p:sp>
        <p:nvSpPr>
          <p:cNvPr id="13" name="Google Shape;12;p1">
            <a:extLst>
              <a:ext uri="{FF2B5EF4-FFF2-40B4-BE49-F238E27FC236}">
                <a16:creationId xmlns="" xmlns:a16="http://schemas.microsoft.com/office/drawing/2014/main" id="{8E60544E-0C34-7B4B-A94E-1E56894A13D3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21937" y="6313939"/>
            <a:ext cx="1373221" cy="22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548454A3-5013-234B-A7D1-7CB0E83D1126}" type="datetime1">
              <a:rPr lang="pl-PL" smtClean="0"/>
              <a:t>02.09.2022</a:t>
            </a:fld>
            <a:endParaRPr dirty="0"/>
          </a:p>
        </p:txBody>
      </p:sp>
      <p:sp>
        <p:nvSpPr>
          <p:cNvPr id="14" name="Google Shape;14;p1">
            <a:extLst>
              <a:ext uri="{FF2B5EF4-FFF2-40B4-BE49-F238E27FC236}">
                <a16:creationId xmlns="" xmlns:a16="http://schemas.microsoft.com/office/drawing/2014/main" id="{41AA6A4F-381B-1A41-BDD8-CDD55ACE3F7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334604" y="6270499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dirty="0"/>
          </a:p>
        </p:txBody>
      </p:sp>
      <p:sp>
        <p:nvSpPr>
          <p:cNvPr id="15" name="Footer Placeholder 1">
            <a:extLst>
              <a:ext uri="{FF2B5EF4-FFF2-40B4-BE49-F238E27FC236}">
                <a16:creationId xmlns="" xmlns:a16="http://schemas.microsoft.com/office/drawing/2014/main" id="{0F19E096-BD4F-FF48-8C1C-A1D3EC8D9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4880" y="6358057"/>
            <a:ext cx="5659316" cy="248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pl-PL" dirty="0" err="1"/>
              <a:t>Lekcja:Enter</a:t>
            </a:r>
            <a:r>
              <a:rPr lang="pl-PL" dirty="0"/>
              <a:t>!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244005B2-6C7A-BA42-B5E7-E91C7EB02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90" y="1679699"/>
            <a:ext cx="386715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412D2CFF-BD21-3749-9429-3B8F2839607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4140" y="1679699"/>
            <a:ext cx="386715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8560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63F48B0-5815-A34B-9E62-26B35BE2E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8877" y="5791574"/>
            <a:ext cx="1164023" cy="1078851"/>
          </a:xfrm>
          <a:prstGeom prst="rect">
            <a:avLst/>
          </a:prstGeom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84590" y="49877"/>
            <a:ext cx="8343120" cy="1095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 lang="x-none" sz="2600" b="1" i="0" u="none" strike="noStrike" kern="1200" cap="none" dirty="0">
                <a:solidFill>
                  <a:srgbClr val="FF7F00"/>
                </a:solidFill>
                <a:latin typeface="Source Sans Pro"/>
                <a:ea typeface="+mj-ea"/>
                <a:cs typeface="Arial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F44FAE9-B634-0B46-8AD8-E43FB335E4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8790"/>
            <a:ext cx="9144000" cy="211667"/>
          </a:xfrm>
          <a:prstGeom prst="rect">
            <a:avLst/>
          </a:prstGeom>
        </p:spPr>
      </p:pic>
      <p:sp>
        <p:nvSpPr>
          <p:cNvPr id="13" name="Google Shape;12;p1">
            <a:extLst>
              <a:ext uri="{FF2B5EF4-FFF2-40B4-BE49-F238E27FC236}">
                <a16:creationId xmlns="" xmlns:a16="http://schemas.microsoft.com/office/drawing/2014/main" id="{8E60544E-0C34-7B4B-A94E-1E56894A13D3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21937" y="6313939"/>
            <a:ext cx="1373221" cy="22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548454A3-5013-234B-A7D1-7CB0E83D1126}" type="datetime1">
              <a:rPr lang="pl-PL" smtClean="0"/>
              <a:t>02.09.2022</a:t>
            </a:fld>
            <a:endParaRPr dirty="0"/>
          </a:p>
        </p:txBody>
      </p:sp>
      <p:sp>
        <p:nvSpPr>
          <p:cNvPr id="14" name="Google Shape;14;p1">
            <a:extLst>
              <a:ext uri="{FF2B5EF4-FFF2-40B4-BE49-F238E27FC236}">
                <a16:creationId xmlns="" xmlns:a16="http://schemas.microsoft.com/office/drawing/2014/main" id="{41AA6A4F-381B-1A41-BDD8-CDD55ACE3F7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334604" y="6270499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dirty="0"/>
          </a:p>
        </p:txBody>
      </p:sp>
      <p:sp>
        <p:nvSpPr>
          <p:cNvPr id="15" name="Footer Placeholder 1">
            <a:extLst>
              <a:ext uri="{FF2B5EF4-FFF2-40B4-BE49-F238E27FC236}">
                <a16:creationId xmlns="" xmlns:a16="http://schemas.microsoft.com/office/drawing/2014/main" id="{0F19E096-BD4F-FF48-8C1C-A1D3EC8D9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4880" y="6358057"/>
            <a:ext cx="5659316" cy="248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pl-PL" dirty="0" err="1"/>
              <a:t>Lekcja:Enter</a:t>
            </a:r>
            <a:r>
              <a:rPr lang="pl-PL" dirty="0"/>
              <a:t>!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4B8103D-FF09-C840-9BB9-17E40C3A34AC}"/>
              </a:ext>
            </a:extLst>
          </p:cNvPr>
          <p:cNvCxnSpPr/>
          <p:nvPr userDrawn="1"/>
        </p:nvCxnSpPr>
        <p:spPr>
          <a:xfrm>
            <a:off x="2804485" y="1726823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F32B6F3-FD5A-A749-947E-0F34FDD72C78}"/>
              </a:ext>
            </a:extLst>
          </p:cNvPr>
          <p:cNvCxnSpPr/>
          <p:nvPr userDrawn="1"/>
        </p:nvCxnSpPr>
        <p:spPr>
          <a:xfrm>
            <a:off x="5231548" y="1726823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C86D9967-9002-9843-A863-DBFF895ED553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84590" y="2402654"/>
            <a:ext cx="2209672" cy="347351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252000" indent="0">
              <a:buNone/>
              <a:defRPr/>
            </a:lvl3pPr>
            <a:lvl4pPr marL="504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4A519E81-665C-F04A-8DF6-03D65F38359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942040" y="2402654"/>
            <a:ext cx="2209672" cy="347351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252000" indent="0">
              <a:buNone/>
              <a:defRPr/>
            </a:lvl3pPr>
            <a:lvl4pPr marL="504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EC6E3BF9-F3D7-FF4D-B192-69BC5B9ECB7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5370915" y="2402654"/>
            <a:ext cx="2209672" cy="347351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252000" indent="0">
              <a:buNone/>
              <a:defRPr/>
            </a:lvl3pPr>
            <a:lvl4pPr marL="504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65E0B657-E3C4-A546-BAED-FCA1BE7F121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84590" y="1578546"/>
            <a:ext cx="2209672" cy="636018"/>
          </a:xfrm>
        </p:spPr>
        <p:txBody>
          <a:bodyPr anchor="b"/>
          <a:lstStyle>
            <a:lvl1pPr marL="0" indent="0">
              <a:buNone/>
              <a:defRPr b="1">
                <a:solidFill>
                  <a:srgbClr val="FF7F00"/>
                </a:solidFill>
              </a:defRPr>
            </a:lvl1pPr>
            <a:lvl2pPr marL="0" indent="0">
              <a:buNone/>
              <a:defRPr b="1">
                <a:solidFill>
                  <a:srgbClr val="FF7F00"/>
                </a:solidFill>
              </a:defRPr>
            </a:lvl2pPr>
            <a:lvl3pPr marL="252000" indent="0">
              <a:buNone/>
              <a:defRPr b="1">
                <a:solidFill>
                  <a:srgbClr val="FF7F00"/>
                </a:solidFill>
              </a:defRPr>
            </a:lvl3pPr>
            <a:lvl4pPr marL="504000" indent="0">
              <a:buNone/>
              <a:defRPr b="1">
                <a:solidFill>
                  <a:srgbClr val="FF7F00"/>
                </a:solidFill>
              </a:defRPr>
            </a:lvl4pPr>
            <a:lvl5pPr marL="756000" indent="0">
              <a:buNone/>
              <a:defRPr b="1">
                <a:solidFill>
                  <a:srgbClr val="FF7F00"/>
                </a:solidFill>
              </a:defRPr>
            </a:lvl5pPr>
          </a:lstStyle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C01BF35-F51F-2D43-8461-54BDE5636933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5370915" y="1578546"/>
            <a:ext cx="2209672" cy="636018"/>
          </a:xfrm>
        </p:spPr>
        <p:txBody>
          <a:bodyPr anchor="b"/>
          <a:lstStyle>
            <a:lvl1pPr marL="0" indent="0">
              <a:buNone/>
              <a:defRPr b="1">
                <a:solidFill>
                  <a:srgbClr val="FF7F00"/>
                </a:solidFill>
              </a:defRPr>
            </a:lvl1pPr>
            <a:lvl2pPr marL="0" indent="0">
              <a:buNone/>
              <a:defRPr b="1">
                <a:solidFill>
                  <a:srgbClr val="FF7F00"/>
                </a:solidFill>
              </a:defRPr>
            </a:lvl2pPr>
            <a:lvl3pPr marL="252000" indent="0">
              <a:buNone/>
              <a:defRPr b="1">
                <a:solidFill>
                  <a:srgbClr val="FF7F00"/>
                </a:solidFill>
              </a:defRPr>
            </a:lvl3pPr>
            <a:lvl4pPr marL="504000" indent="0">
              <a:buNone/>
              <a:defRPr b="1">
                <a:solidFill>
                  <a:srgbClr val="FF7F00"/>
                </a:solidFill>
              </a:defRPr>
            </a:lvl4pPr>
            <a:lvl5pPr marL="756000" indent="0">
              <a:buNone/>
              <a:defRPr b="1">
                <a:solidFill>
                  <a:srgbClr val="FF7F00"/>
                </a:solidFill>
              </a:defRPr>
            </a:lvl5pPr>
          </a:lstStyle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CD145C86-17E2-664D-ABCC-F3242B60FC88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2942040" y="1578546"/>
            <a:ext cx="2209672" cy="636018"/>
          </a:xfrm>
        </p:spPr>
        <p:txBody>
          <a:bodyPr anchor="b"/>
          <a:lstStyle>
            <a:lvl1pPr marL="0" indent="0">
              <a:buNone/>
              <a:defRPr b="1">
                <a:solidFill>
                  <a:srgbClr val="FF7F00"/>
                </a:solidFill>
              </a:defRPr>
            </a:lvl1pPr>
            <a:lvl2pPr marL="0" indent="0">
              <a:buNone/>
              <a:defRPr b="1">
                <a:solidFill>
                  <a:srgbClr val="FF7F00"/>
                </a:solidFill>
              </a:defRPr>
            </a:lvl2pPr>
            <a:lvl3pPr marL="252000" indent="0">
              <a:buNone/>
              <a:defRPr b="1">
                <a:solidFill>
                  <a:srgbClr val="FF7F00"/>
                </a:solidFill>
              </a:defRPr>
            </a:lvl3pPr>
            <a:lvl4pPr marL="504000" indent="0">
              <a:buNone/>
              <a:defRPr b="1">
                <a:solidFill>
                  <a:srgbClr val="FF7F00"/>
                </a:solidFill>
              </a:defRPr>
            </a:lvl4pPr>
            <a:lvl5pPr marL="756000" indent="0">
              <a:buNone/>
              <a:defRPr b="1">
                <a:solidFill>
                  <a:srgbClr val="FF7F00"/>
                </a:solidFill>
              </a:defRPr>
            </a:lvl5pPr>
          </a:lstStyle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88678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E849D56-DB9A-8E48-889E-9B2C41ED68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350" y="5849561"/>
            <a:ext cx="1162650" cy="1020864"/>
          </a:xfrm>
          <a:prstGeom prst="rect">
            <a:avLst/>
          </a:prstGeom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84590" y="49877"/>
            <a:ext cx="8343120" cy="1095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F44FAE9-B634-0B46-8AD8-E43FB335E4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8790"/>
            <a:ext cx="9144000" cy="211667"/>
          </a:xfrm>
          <a:prstGeom prst="rect">
            <a:avLst/>
          </a:prstGeom>
        </p:spPr>
      </p:pic>
      <p:sp>
        <p:nvSpPr>
          <p:cNvPr id="13" name="Google Shape;12;p1">
            <a:extLst>
              <a:ext uri="{FF2B5EF4-FFF2-40B4-BE49-F238E27FC236}">
                <a16:creationId xmlns="" xmlns:a16="http://schemas.microsoft.com/office/drawing/2014/main" id="{8E60544E-0C34-7B4B-A94E-1E56894A13D3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21937" y="6313939"/>
            <a:ext cx="1373221" cy="22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548454A3-5013-234B-A7D1-7CB0E83D1126}" type="datetime1">
              <a:rPr lang="pl-PL" smtClean="0"/>
              <a:t>02.09.2022</a:t>
            </a:fld>
            <a:endParaRPr dirty="0"/>
          </a:p>
        </p:txBody>
      </p:sp>
      <p:sp>
        <p:nvSpPr>
          <p:cNvPr id="14" name="Google Shape;14;p1">
            <a:extLst>
              <a:ext uri="{FF2B5EF4-FFF2-40B4-BE49-F238E27FC236}">
                <a16:creationId xmlns="" xmlns:a16="http://schemas.microsoft.com/office/drawing/2014/main" id="{41AA6A4F-381B-1A41-BDD8-CDD55ACE3F7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334604" y="6270499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dirty="0"/>
          </a:p>
        </p:txBody>
      </p:sp>
      <p:sp>
        <p:nvSpPr>
          <p:cNvPr id="15" name="Footer Placeholder 1">
            <a:extLst>
              <a:ext uri="{FF2B5EF4-FFF2-40B4-BE49-F238E27FC236}">
                <a16:creationId xmlns="" xmlns:a16="http://schemas.microsoft.com/office/drawing/2014/main" id="{0F19E096-BD4F-FF48-8C1C-A1D3EC8D9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4880" y="6358057"/>
            <a:ext cx="5659316" cy="248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pl-PL" dirty="0" err="1"/>
              <a:t>Lekcja:Enter</a:t>
            </a:r>
            <a:r>
              <a:rPr lang="pl-PL" dirty="0"/>
              <a:t>!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244005B2-6C7A-BA42-B5E7-E91C7EB02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90" y="1679699"/>
            <a:ext cx="386715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412D2CFF-BD21-3749-9429-3B8F2839607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72000" y="1679700"/>
            <a:ext cx="3529013" cy="4351338"/>
          </a:xfrm>
        </p:spPr>
        <p:txBody>
          <a:bodyPr/>
          <a:lstStyle/>
          <a:p>
            <a:pPr lvl="0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30343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E849D56-DB9A-8E48-889E-9B2C41ED68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350" y="5849561"/>
            <a:ext cx="1162650" cy="1020864"/>
          </a:xfrm>
          <a:prstGeom prst="rect">
            <a:avLst/>
          </a:prstGeom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84590" y="49877"/>
            <a:ext cx="8343120" cy="1095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F44FAE9-B634-0B46-8AD8-E43FB335E4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8790"/>
            <a:ext cx="9144000" cy="211667"/>
          </a:xfrm>
          <a:prstGeom prst="rect">
            <a:avLst/>
          </a:prstGeom>
        </p:spPr>
      </p:pic>
      <p:sp>
        <p:nvSpPr>
          <p:cNvPr id="13" name="Google Shape;12;p1">
            <a:extLst>
              <a:ext uri="{FF2B5EF4-FFF2-40B4-BE49-F238E27FC236}">
                <a16:creationId xmlns="" xmlns:a16="http://schemas.microsoft.com/office/drawing/2014/main" id="{8E60544E-0C34-7B4B-A94E-1E56894A13D3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21937" y="6313939"/>
            <a:ext cx="1373221" cy="22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548454A3-5013-234B-A7D1-7CB0E83D1126}" type="datetime1">
              <a:rPr lang="pl-PL" smtClean="0"/>
              <a:t>02.09.2022</a:t>
            </a:fld>
            <a:endParaRPr dirty="0"/>
          </a:p>
        </p:txBody>
      </p:sp>
      <p:sp>
        <p:nvSpPr>
          <p:cNvPr id="14" name="Google Shape;14;p1">
            <a:extLst>
              <a:ext uri="{FF2B5EF4-FFF2-40B4-BE49-F238E27FC236}">
                <a16:creationId xmlns="" xmlns:a16="http://schemas.microsoft.com/office/drawing/2014/main" id="{41AA6A4F-381B-1A41-BDD8-CDD55ACE3F7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334604" y="6270499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dirty="0"/>
          </a:p>
        </p:txBody>
      </p:sp>
      <p:sp>
        <p:nvSpPr>
          <p:cNvPr id="15" name="Footer Placeholder 1">
            <a:extLst>
              <a:ext uri="{FF2B5EF4-FFF2-40B4-BE49-F238E27FC236}">
                <a16:creationId xmlns="" xmlns:a16="http://schemas.microsoft.com/office/drawing/2014/main" id="{0F19E096-BD4F-FF48-8C1C-A1D3EC8D9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4880" y="6358057"/>
            <a:ext cx="5659316" cy="248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pl-PL" dirty="0" err="1"/>
              <a:t>Lekcja:Enter</a:t>
            </a:r>
            <a:r>
              <a:rPr lang="pl-PL" dirty="0"/>
              <a:t>!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412D2CFF-BD21-3749-9429-3B8F2839607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72000" y="1679700"/>
            <a:ext cx="3657600" cy="3492375"/>
          </a:xfrm>
        </p:spPr>
        <p:txBody>
          <a:bodyPr/>
          <a:lstStyle/>
          <a:p>
            <a:pPr lvl="0"/>
            <a:endParaRPr lang="x-none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="" xmlns:a16="http://schemas.microsoft.com/office/drawing/2014/main" id="{C99107E6-F202-F444-B0EA-C594DAD83FF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00062" y="1679700"/>
            <a:ext cx="3857626" cy="3492375"/>
          </a:xfrm>
        </p:spPr>
        <p:txBody>
          <a:bodyPr/>
          <a:lstStyle/>
          <a:p>
            <a:pPr lvl="0"/>
            <a:endParaRPr lang="x-none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8C665FD5-9CA1-2643-9D30-B992004B8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90" y="5323011"/>
            <a:ext cx="3867150" cy="746012"/>
          </a:xfrm>
        </p:spPr>
        <p:txBody>
          <a:bodyPr/>
          <a:lstStyle/>
          <a:p>
            <a:pPr lvl="0"/>
            <a:endParaRPr lang="x-none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5906B708-075C-334A-B0A1-C599C0B0FCB3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56527" y="5323011"/>
            <a:ext cx="3673073" cy="746012"/>
          </a:xfrm>
        </p:spPr>
        <p:txBody>
          <a:bodyPr/>
          <a:lstStyle/>
          <a:p>
            <a:pPr lvl="0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5307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2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93D1542D-694C-8E40-AB58-A2423DC76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07"/>
          <a:stretch/>
        </p:blipFill>
        <p:spPr>
          <a:xfrm>
            <a:off x="396000" y="1141583"/>
            <a:ext cx="8768751" cy="4880135"/>
          </a:xfrm>
          <a:prstGeom prst="rect">
            <a:avLst/>
          </a:prstGeom>
        </p:spPr>
      </p:pic>
      <p:pic>
        <p:nvPicPr>
          <p:cNvPr id="10" name="Picture 9" descr="A picture containing screenshot&#10;&#10;Description automatically generated">
            <a:extLst>
              <a:ext uri="{FF2B5EF4-FFF2-40B4-BE49-F238E27FC236}">
                <a16:creationId xmlns="" xmlns:a16="http://schemas.microsoft.com/office/drawing/2014/main" id="{E5F39DF3-AA87-924F-8D4D-DB3EBC75B4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499"/>
            <a:ext cx="9144000" cy="6485106"/>
          </a:xfrm>
          <a:prstGeom prst="rect">
            <a:avLst/>
          </a:prstGeom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14938" y="1557338"/>
            <a:ext cx="4028512" cy="136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3600"/>
              <a:buFont typeface="Source Sans Pro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14939" y="3026990"/>
            <a:ext cx="2671200" cy="73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cap="none">
                <a:solidFill>
                  <a:srgbClr val="57575B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10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993" y="5658281"/>
            <a:ext cx="8955007" cy="94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127" y="405046"/>
            <a:ext cx="3498850" cy="93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602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84590" y="49877"/>
            <a:ext cx="8343120" cy="1095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F44FAE9-B634-0B46-8AD8-E43FB335E4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8790"/>
            <a:ext cx="9144000" cy="211667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E849D56-DB9A-8E48-889E-9B2C41ED68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350" y="5849561"/>
            <a:ext cx="1162650" cy="1020864"/>
          </a:xfrm>
          <a:prstGeom prst="rect">
            <a:avLst/>
          </a:prstGeom>
        </p:spPr>
      </p:pic>
      <p:sp>
        <p:nvSpPr>
          <p:cNvPr id="13" name="Google Shape;12;p1">
            <a:extLst>
              <a:ext uri="{FF2B5EF4-FFF2-40B4-BE49-F238E27FC236}">
                <a16:creationId xmlns="" xmlns:a16="http://schemas.microsoft.com/office/drawing/2014/main" id="{8E60544E-0C34-7B4B-A94E-1E56894A13D3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21937" y="6313939"/>
            <a:ext cx="1373221" cy="22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548454A3-5013-234B-A7D1-7CB0E83D1126}" type="datetime1">
              <a:rPr lang="pl-PL" smtClean="0"/>
              <a:t>02.09.2022</a:t>
            </a:fld>
            <a:endParaRPr dirty="0"/>
          </a:p>
        </p:txBody>
      </p:sp>
      <p:sp>
        <p:nvSpPr>
          <p:cNvPr id="14" name="Google Shape;14;p1">
            <a:extLst>
              <a:ext uri="{FF2B5EF4-FFF2-40B4-BE49-F238E27FC236}">
                <a16:creationId xmlns="" xmlns:a16="http://schemas.microsoft.com/office/drawing/2014/main" id="{41AA6A4F-381B-1A41-BDD8-CDD55ACE3F7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334604" y="6270499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dirty="0"/>
          </a:p>
        </p:txBody>
      </p:sp>
      <p:sp>
        <p:nvSpPr>
          <p:cNvPr id="15" name="Footer Placeholder 1">
            <a:extLst>
              <a:ext uri="{FF2B5EF4-FFF2-40B4-BE49-F238E27FC236}">
                <a16:creationId xmlns="" xmlns:a16="http://schemas.microsoft.com/office/drawing/2014/main" id="{0F19E096-BD4F-FF48-8C1C-A1D3EC8D9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4880" y="6358057"/>
            <a:ext cx="5659316" cy="248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pl-PL" dirty="0" err="1"/>
              <a:t>Lekcja:Enter</a:t>
            </a:r>
            <a:r>
              <a:rPr lang="pl-PL" dirty="0"/>
              <a:t>!</a:t>
            </a:r>
            <a:endParaRPr lang="en-GB" dirty="0"/>
          </a:p>
        </p:txBody>
      </p:sp>
      <p:sp>
        <p:nvSpPr>
          <p:cNvPr id="17" name="Google Shape;234;p30">
            <a:extLst>
              <a:ext uri="{FF2B5EF4-FFF2-40B4-BE49-F238E27FC236}">
                <a16:creationId xmlns="" xmlns:a16="http://schemas.microsoft.com/office/drawing/2014/main" id="{DC5525B7-7833-3941-8191-D513896AF0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9349" y="3777936"/>
            <a:ext cx="22050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0" lvl="0" indent="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sz="1800" b="1">
                <a:solidFill>
                  <a:srgbClr val="57575B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18" name="Google Shape;235;p30">
            <a:extLst>
              <a:ext uri="{FF2B5EF4-FFF2-40B4-BE49-F238E27FC236}">
                <a16:creationId xmlns="" xmlns:a16="http://schemas.microsoft.com/office/drawing/2014/main" id="{80344F83-51D5-7A4A-9FEA-8746BBABCB9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89349" y="1905000"/>
            <a:ext cx="2205038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Source Sans Pro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Google Shape;236;p30">
            <a:extLst>
              <a:ext uri="{FF2B5EF4-FFF2-40B4-BE49-F238E27FC236}">
                <a16:creationId xmlns="" xmlns:a16="http://schemas.microsoft.com/office/drawing/2014/main" id="{EAC2B03D-80CF-794C-9B56-0A0547CE4F6C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489349" y="4354210"/>
            <a:ext cx="2205038" cy="19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0" lvl="0" indent="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6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 dirty="0"/>
          </a:p>
        </p:txBody>
      </p:sp>
      <p:sp>
        <p:nvSpPr>
          <p:cNvPr id="27" name="Google Shape;237;p30">
            <a:extLst>
              <a:ext uri="{FF2B5EF4-FFF2-40B4-BE49-F238E27FC236}">
                <a16:creationId xmlns="" xmlns:a16="http://schemas.microsoft.com/office/drawing/2014/main" id="{A76ACCE5-29A9-CA48-8CF9-AEF4453EF621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2917032" y="3777936"/>
            <a:ext cx="219789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0" lvl="0" indent="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sz="1800" b="1">
                <a:solidFill>
                  <a:srgbClr val="57575B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8" name="Google Shape;238;p30">
            <a:extLst>
              <a:ext uri="{FF2B5EF4-FFF2-40B4-BE49-F238E27FC236}">
                <a16:creationId xmlns="" xmlns:a16="http://schemas.microsoft.com/office/drawing/2014/main" id="{7CDDB89C-0718-724D-9FC8-758437FDECC4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2917032" y="1905000"/>
            <a:ext cx="2197894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Source Sans Pro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Google Shape;239;p30">
            <a:extLst>
              <a:ext uri="{FF2B5EF4-FFF2-40B4-BE49-F238E27FC236}">
                <a16:creationId xmlns="" xmlns:a16="http://schemas.microsoft.com/office/drawing/2014/main" id="{B64925F9-1B19-2C4B-9352-20967EB84AFD}"/>
              </a:ext>
            </a:extLst>
          </p:cNvPr>
          <p:cNvSpPr txBox="1">
            <a:spLocks noGrp="1"/>
          </p:cNvSpPr>
          <p:nvPr>
            <p:ph type="body" idx="6"/>
          </p:nvPr>
        </p:nvSpPr>
        <p:spPr>
          <a:xfrm>
            <a:off x="2916022" y="4354209"/>
            <a:ext cx="2200805" cy="19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0" lvl="0" indent="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6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30" name="Google Shape;240;p30">
            <a:extLst>
              <a:ext uri="{FF2B5EF4-FFF2-40B4-BE49-F238E27FC236}">
                <a16:creationId xmlns="" xmlns:a16="http://schemas.microsoft.com/office/drawing/2014/main" id="{9264A912-8F18-BD40-90E0-9F23D9C5E970}"/>
              </a:ext>
            </a:extLst>
          </p:cNvPr>
          <p:cNvSpPr txBox="1">
            <a:spLocks noGrp="1"/>
          </p:cNvSpPr>
          <p:nvPr>
            <p:ph type="body" idx="7"/>
          </p:nvPr>
        </p:nvSpPr>
        <p:spPr>
          <a:xfrm>
            <a:off x="5343531" y="3777936"/>
            <a:ext cx="219908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0" lvl="0" indent="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sz="1800" b="1">
                <a:solidFill>
                  <a:srgbClr val="57575B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31" name="Google Shape;241;p30">
            <a:extLst>
              <a:ext uri="{FF2B5EF4-FFF2-40B4-BE49-F238E27FC236}">
                <a16:creationId xmlns="" xmlns:a16="http://schemas.microsoft.com/office/drawing/2014/main" id="{04339106-7C3E-344C-A32E-B7532F750EFE}"/>
              </a:ext>
            </a:extLst>
          </p:cNvPr>
          <p:cNvSpPr>
            <a:spLocks noGrp="1"/>
          </p:cNvSpPr>
          <p:nvPr>
            <p:ph type="pic" idx="8"/>
          </p:nvPr>
        </p:nvSpPr>
        <p:spPr>
          <a:xfrm>
            <a:off x="5343531" y="1905000"/>
            <a:ext cx="219908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Source Sans Pro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242;p30">
            <a:extLst>
              <a:ext uri="{FF2B5EF4-FFF2-40B4-BE49-F238E27FC236}">
                <a16:creationId xmlns="" xmlns:a16="http://schemas.microsoft.com/office/drawing/2014/main" id="{B720336E-20A8-524F-9E22-B81E0277C84A}"/>
              </a:ext>
            </a:extLst>
          </p:cNvPr>
          <p:cNvSpPr txBox="1">
            <a:spLocks noGrp="1"/>
          </p:cNvSpPr>
          <p:nvPr>
            <p:ph type="body" idx="9"/>
          </p:nvPr>
        </p:nvSpPr>
        <p:spPr>
          <a:xfrm>
            <a:off x="5343432" y="4354207"/>
            <a:ext cx="2201998" cy="19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0" lvl="0" indent="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6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189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with Caption">
  <p:cSld name="3_Quote with Caption">
    <p:bg>
      <p:bgPr>
        <a:gradFill>
          <a:gsLst>
            <a:gs pos="0">
              <a:srgbClr val="FF7F00"/>
            </a:gs>
            <a:gs pos="100000">
              <a:srgbClr val="FF7F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056813" y="3771174"/>
            <a:ext cx="5999486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urce Sans Pro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 Wypunktowania" userDrawn="1">
  <p:cSld name="2_Title and Content Wypunktowania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555187" y="1874167"/>
            <a:ext cx="6982945" cy="381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Font typeface="Wingdings" pitchFamily="2" charset="2"/>
              <a:buChar char="§"/>
              <a:defRPr b="0"/>
            </a:lvl1pPr>
            <a:lvl2pPr marL="914400" lvl="1" indent="-3048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lphaLcPeriod"/>
              <a:defRPr/>
            </a:lvl2pPr>
            <a:lvl3pPr marL="1371600" lvl="2" indent="-29718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 panose="020B0604020202020204" pitchFamily="34" charset="0"/>
              <a:buChar char="•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0E3C45A-8BDF-0542-90BB-D0D2451BD731}" type="datetime1">
              <a:rPr lang="pl-PL" smtClean="0"/>
              <a:t>02.09.2022</a:t>
            </a:fld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9" name="Google Shape;24;p3">
            <a:extLst>
              <a:ext uri="{FF2B5EF4-FFF2-40B4-BE49-F238E27FC236}">
                <a16:creationId xmlns="" xmlns:a16="http://schemas.microsoft.com/office/drawing/2014/main" id="{1199B9EA-4FCD-1148-B0D5-EF3269403D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589" y="151636"/>
            <a:ext cx="8500033" cy="102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06C6F85-3770-CF40-8343-C15FB6BD72FE}" type="datetime1">
              <a:rPr lang="pl-PL" smtClean="0"/>
              <a:t>02.09.2022</a:t>
            </a:fld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Lekcja:Enter!</a:t>
            </a:r>
            <a:endParaRPr lang="pl-PL"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8" name="Google Shape;24;p3">
            <a:extLst>
              <a:ext uri="{FF2B5EF4-FFF2-40B4-BE49-F238E27FC236}">
                <a16:creationId xmlns="" xmlns:a16="http://schemas.microsoft.com/office/drawing/2014/main" id="{D7FA01B3-3F4E-C646-B5B6-1B121C725C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590" y="151636"/>
            <a:ext cx="7053542" cy="102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7_ZDJĘCIE + TREŚĆ OBOK">
  <p:cSld name="07_ZDJĘCIE + TREŚĆ OBO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>
            <a:off x="1339184" y="1269076"/>
            <a:ext cx="6641033" cy="4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urce Sans Pro"/>
              <a:buNone/>
              <a:defRPr sz="6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cxnSp>
        <p:nvCxnSpPr>
          <p:cNvPr id="47" name="Google Shape;47;p7"/>
          <p:cNvCxnSpPr/>
          <p:nvPr/>
        </p:nvCxnSpPr>
        <p:spPr>
          <a:xfrm>
            <a:off x="266132" y="5564874"/>
            <a:ext cx="883691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7"/>
          <p:cNvSpPr>
            <a:spLocks noGrp="1"/>
          </p:cNvSpPr>
          <p:nvPr>
            <p:ph type="pic" idx="2"/>
          </p:nvPr>
        </p:nvSpPr>
        <p:spPr>
          <a:xfrm>
            <a:off x="343593" y="315883"/>
            <a:ext cx="4228407" cy="62400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365750" rIns="91425" bIns="45700" anchor="t" anchorCtr="0">
            <a:noAutofit/>
          </a:bodyPr>
          <a:lstStyle>
            <a:lvl1pPr marR="0" lvl="0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1920"/>
              <a:buFont typeface="Source Sans Pro"/>
              <a:buNone/>
              <a:defRPr sz="24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1680"/>
              <a:buFont typeface="Noto Sans Symbols"/>
              <a:buNone/>
              <a:defRPr sz="21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12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12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12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12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12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12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4748474" y="1779617"/>
            <a:ext cx="3421103" cy="32987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3520"/>
              <a:buFont typeface="Century Gothic"/>
              <a:buNone/>
              <a:defRPr sz="4400" b="0" i="0" cap="none">
                <a:solidFill>
                  <a:srgbClr val="52575B"/>
                </a:solidFill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  <a:sym typeface="Century Gothic"/>
              </a:defRPr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 dirty="0"/>
          </a:p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8872" y="5681363"/>
            <a:ext cx="8908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7027339" y="6387945"/>
            <a:ext cx="1030811" cy="28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200"/>
              <a:buFont typeface="Arial"/>
              <a:buNone/>
            </a:pPr>
            <a:r>
              <a:rPr lang="pl-PL" sz="1200" b="0" i="0" cap="none" dirty="0" err="1">
                <a:solidFill>
                  <a:srgbClr val="414144"/>
                </a:solidFill>
                <a:latin typeface="Source Sans Pro" panose="020B0503030403020204" pitchFamily="34" charset="77"/>
                <a:ea typeface="Quattrocento Sans"/>
                <a:cs typeface="Quattrocento Sans"/>
                <a:sym typeface="Quattrocento Sans"/>
              </a:rPr>
              <a:t>Lekcja:Enter</a:t>
            </a:r>
            <a:endParaRPr sz="1200" b="0" i="0" cap="none" dirty="0">
              <a:solidFill>
                <a:srgbClr val="414144"/>
              </a:solidFill>
              <a:latin typeface="Source Sans Pro" panose="020B0503030403020204" pitchFamily="34" charset="77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 type="secHead">
  <p:cSld name="2_Section 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688861" y="2577958"/>
            <a:ext cx="4300931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7575B"/>
              </a:buClr>
              <a:buSzPts val="4500"/>
              <a:buFont typeface="Source Sans Pro"/>
              <a:buNone/>
              <a:defRPr sz="4500" b="1" cap="none">
                <a:solidFill>
                  <a:srgbClr val="57575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688854" y="4603960"/>
            <a:ext cx="430093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Font typeface="Source Sans Pro"/>
              <a:buNone/>
              <a:defRPr sz="1500" cap="none">
                <a:solidFill>
                  <a:srgbClr val="57575B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1127" y="405046"/>
            <a:ext cx="3498850" cy="93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0897" y="2641252"/>
            <a:ext cx="3783360" cy="421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9814" y="2030931"/>
            <a:ext cx="3374186" cy="410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993" y="5658281"/>
            <a:ext cx="8955007" cy="94732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>
            <a:spLocks noGrp="1"/>
          </p:cNvSpPr>
          <p:nvPr>
            <p:ph type="ctrTitle"/>
          </p:nvPr>
        </p:nvSpPr>
        <p:spPr>
          <a:xfrm>
            <a:off x="4243333" y="1221875"/>
            <a:ext cx="4175117" cy="148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4950"/>
              <a:buFont typeface="Source Sans Pro"/>
              <a:buNone/>
              <a:defRPr sz="49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714942" y="2707363"/>
            <a:ext cx="4175117" cy="219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cap="none">
                <a:solidFill>
                  <a:srgbClr val="57575B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10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127" y="405046"/>
            <a:ext cx="3498850" cy="93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gradFill>
          <a:gsLst>
            <a:gs pos="0">
              <a:srgbClr val="57575B"/>
            </a:gs>
            <a:gs pos="100000">
              <a:srgbClr val="57575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555187" y="1874167"/>
            <a:ext cx="6982945" cy="381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>
                <a:solidFill>
                  <a:schemeClr val="lt1"/>
                </a:solidFill>
              </a:defRPr>
            </a:lvl1pPr>
            <a:lvl2pPr marL="914400" lvl="1" indent="-304800" algn="l">
              <a:spcBef>
                <a:spcPts val="750"/>
              </a:spcBef>
              <a:spcAft>
                <a:spcPts val="0"/>
              </a:spcAft>
              <a:buSzPts val="1200"/>
              <a:buChar char="►"/>
              <a:defRPr>
                <a:solidFill>
                  <a:schemeClr val="lt1"/>
                </a:solidFill>
              </a:defRPr>
            </a:lvl2pPr>
            <a:lvl3pPr marL="1371600" lvl="2" indent="-297180" algn="l">
              <a:spcBef>
                <a:spcPts val="750"/>
              </a:spcBef>
              <a:spcAft>
                <a:spcPts val="0"/>
              </a:spcAft>
              <a:buSzPts val="1080"/>
              <a:buChar char="►"/>
              <a:defRPr>
                <a:solidFill>
                  <a:schemeClr val="lt1"/>
                </a:solidFill>
              </a:defRPr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C573B36-C5AD-0A48-A4E7-4A9FDA9C1695}" type="datetime1">
              <a:rPr lang="pl-PL" smtClean="0"/>
              <a:t>02.09.2022</a:t>
            </a:fld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1_Two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540469" y="1856429"/>
            <a:ext cx="3297254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Font typeface="Source Sans Pro"/>
              <a:buNone/>
              <a:defRPr sz="1350"/>
            </a:lvl1pPr>
            <a:lvl2pPr marL="914400" lvl="1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3pPr>
            <a:lvl4pPr marL="1828800" lvl="3" indent="-274319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4284984" y="1851945"/>
            <a:ext cx="3297256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Font typeface="Source Sans Pro"/>
              <a:buNone/>
              <a:defRPr sz="1350"/>
            </a:lvl1pPr>
            <a:lvl2pPr marL="914400" lvl="1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3pPr>
            <a:lvl4pPr marL="1828800" lvl="3" indent="-274319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6D0B2AE-722E-1F4B-9E10-21466686200C}" type="datetime1">
              <a:rPr lang="pl-PL" smtClean="0"/>
              <a:t>02.09.2022</a:t>
            </a:fld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>
            <a:spLocks noGrp="1"/>
          </p:cNvSpPr>
          <p:nvPr>
            <p:ph type="pic" idx="2"/>
          </p:nvPr>
        </p:nvSpPr>
        <p:spPr>
          <a:xfrm>
            <a:off x="4638674" y="0"/>
            <a:ext cx="4554736" cy="685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Source Sans Pro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415409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 hasCustomPrompt="1"/>
          </p:nvPr>
        </p:nvSpPr>
        <p:spPr>
          <a:xfrm>
            <a:off x="540469" y="1856429"/>
            <a:ext cx="3297254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14350" lvl="0" indent="-285750" algn="l">
              <a:spcBef>
                <a:spcPts val="750"/>
              </a:spcBef>
              <a:spcAft>
                <a:spcPts val="0"/>
              </a:spcAft>
              <a:buSzPts val="1080"/>
              <a:buFont typeface="Arial" panose="020B0604020202020204" pitchFamily="34" charset="0"/>
              <a:buChar char="•"/>
              <a:defRPr sz="1350"/>
            </a:lvl1pPr>
            <a:lvl2pPr marL="914400" lvl="1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3pPr>
            <a:lvl4pPr marL="1828800" lvl="3" indent="-274319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endParaRPr lang="en-GB" dirty="0"/>
          </a:p>
          <a:p>
            <a:pPr lvl="0"/>
            <a:r>
              <a:rPr lang="en-GB" dirty="0" err="1"/>
              <a:t>Sfsfsfs</a:t>
            </a:r>
            <a:endParaRPr lang="en-GB" dirty="0"/>
          </a:p>
          <a:p>
            <a:pPr lvl="0"/>
            <a:r>
              <a:rPr lang="en-GB" dirty="0" err="1"/>
              <a:t>fssf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BFCE61-6ADA-4241-B6E9-704F12F8CBC2}" type="datetime1">
              <a:rPr lang="pl-PL" smtClean="0"/>
              <a:t>02.09.2022</a:t>
            </a:fld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3_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88861" y="2577958"/>
            <a:ext cx="4300931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7575B"/>
              </a:buClr>
              <a:buSzPts val="3000"/>
              <a:buFont typeface="Source Sans Pro"/>
              <a:buNone/>
              <a:defRPr sz="3000" b="1" cap="none">
                <a:solidFill>
                  <a:srgbClr val="57575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88854" y="4603960"/>
            <a:ext cx="430093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Font typeface="Source Sans Pro"/>
              <a:buNone/>
              <a:defRPr sz="1500" cap="none">
                <a:solidFill>
                  <a:srgbClr val="57575B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1127" y="405046"/>
            <a:ext cx="3498850" cy="93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C5AE28-0E4B-A648-A6FD-607CB54E7C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4" y="2032076"/>
            <a:ext cx="5286375" cy="448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86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>
            <a:spLocks noGrp="1"/>
          </p:cNvSpPr>
          <p:nvPr>
            <p:ph type="pic" idx="2"/>
          </p:nvPr>
        </p:nvSpPr>
        <p:spPr>
          <a:xfrm>
            <a:off x="7" y="0"/>
            <a:ext cx="9143999" cy="685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Source Sans Pro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415409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540469" y="1856429"/>
            <a:ext cx="3297254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Font typeface="Source Sans Pro"/>
              <a:buNone/>
              <a:defRPr sz="1350"/>
            </a:lvl1pPr>
            <a:lvl2pPr marL="914400" lvl="1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3pPr>
            <a:lvl4pPr marL="1828800" lvl="3" indent="-274319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2"/>
          </p:nvPr>
        </p:nvSpPr>
        <p:spPr>
          <a:xfrm>
            <a:off x="4284984" y="1851945"/>
            <a:ext cx="3297256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Font typeface="Source Sans Pro"/>
              <a:buNone/>
              <a:defRPr sz="1350"/>
            </a:lvl1pPr>
            <a:lvl2pPr marL="914400" lvl="1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3pPr>
            <a:lvl4pPr marL="1828800" lvl="3" indent="-274319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5904617-F739-F34B-8E2D-81276CA41582}" type="datetime1">
              <a:rPr lang="pl-PL" smtClean="0"/>
              <a:t>02.09.2022</a:t>
            </a:fld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1_Comparison">
    <p:bg>
      <p:bgPr>
        <a:gradFill>
          <a:gsLst>
            <a:gs pos="0">
              <a:srgbClr val="57575B"/>
            </a:gs>
            <a:gs pos="100000">
              <a:srgbClr val="57575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3000"/>
              <a:buFont typeface="Source Sans Pro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40469" y="1853248"/>
            <a:ext cx="32972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2"/>
          </p:nvPr>
        </p:nvSpPr>
        <p:spPr>
          <a:xfrm>
            <a:off x="540469" y="2462848"/>
            <a:ext cx="3297254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Font typeface="Source Sans Pro"/>
              <a:buNone/>
              <a:defRPr sz="1350">
                <a:solidFill>
                  <a:schemeClr val="lt1"/>
                </a:solidFill>
              </a:defRPr>
            </a:lvl1pPr>
            <a:lvl2pPr marL="914400" lvl="1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>
                <a:solidFill>
                  <a:schemeClr val="lt1"/>
                </a:solidFill>
              </a:defRPr>
            </a:lvl2pPr>
            <a:lvl3pPr marL="1371600" lvl="2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>
                <a:solidFill>
                  <a:schemeClr val="lt1"/>
                </a:solidFill>
              </a:defRPr>
            </a:lvl3pPr>
            <a:lvl4pPr marL="1828800" lvl="3" indent="-274319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3"/>
          </p:nvPr>
        </p:nvSpPr>
        <p:spPr>
          <a:xfrm>
            <a:off x="4284985" y="1853248"/>
            <a:ext cx="32972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4"/>
          </p:nvPr>
        </p:nvSpPr>
        <p:spPr>
          <a:xfrm>
            <a:off x="4284985" y="2462848"/>
            <a:ext cx="3297254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Font typeface="Source Sans Pro"/>
              <a:buNone/>
              <a:defRPr sz="1350">
                <a:solidFill>
                  <a:schemeClr val="lt1"/>
                </a:solidFill>
              </a:defRPr>
            </a:lvl1pPr>
            <a:lvl2pPr marL="914400" lvl="1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>
                <a:solidFill>
                  <a:schemeClr val="lt1"/>
                </a:solidFill>
              </a:defRPr>
            </a:lvl2pPr>
            <a:lvl3pPr marL="1371600" lvl="2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>
                <a:solidFill>
                  <a:schemeClr val="lt1"/>
                </a:solidFill>
              </a:defRPr>
            </a:lvl3pPr>
            <a:lvl4pPr marL="1828800" lvl="3" indent="-274319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675D258-D63C-874A-9F98-2F9D36909FD3}" type="datetime1">
              <a:rPr lang="pl-PL" smtClean="0"/>
              <a:t>02.09.2022</a:t>
            </a:fld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E0668D1-7180-9442-866F-C311D0C083CE}" type="datetime1">
              <a:rPr lang="pl-PL" smtClean="0"/>
              <a:t>02.09.2022</a:t>
            </a:fld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1_Content with Ca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729728" y="1002319"/>
            <a:ext cx="255079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Font typeface="Source Sans Pro"/>
              <a:buNone/>
              <a:defRPr sz="1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3916745" y="1002319"/>
            <a:ext cx="389699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Font typeface="Source Sans Pro"/>
              <a:buNone/>
              <a:defRPr sz="1500"/>
            </a:lvl1pPr>
            <a:lvl2pPr marL="914400" lvl="1" indent="-297180" algn="l">
              <a:spcBef>
                <a:spcPts val="750"/>
              </a:spcBef>
              <a:spcAft>
                <a:spcPts val="0"/>
              </a:spcAft>
              <a:buSzPts val="1080"/>
              <a:buChar char="►"/>
              <a:defRPr sz="1350"/>
            </a:lvl2pPr>
            <a:lvl3pPr marL="1371600" lvl="2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3pPr>
            <a:lvl4pPr marL="1828800" lvl="3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4pPr>
            <a:lvl5pPr marL="2286000" lvl="4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5pPr>
            <a:lvl6pPr marL="2743200" lvl="5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6pPr>
            <a:lvl7pPr marL="3200400" lvl="6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7pPr>
            <a:lvl8pPr marL="3657600" lvl="7" indent="-281940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8pPr>
            <a:lvl9pPr marL="4114800" lvl="8" indent="-281940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2"/>
          </p:nvPr>
        </p:nvSpPr>
        <p:spPr>
          <a:xfrm>
            <a:off x="729734" y="2683806"/>
            <a:ext cx="2550797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7ED0046-F63C-824C-B9B0-0B32669C42DA}" type="datetime1">
              <a:rPr lang="pl-PL" smtClean="0"/>
              <a:t>02.09.2022</a:t>
            </a:fld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741607" y="1562092"/>
            <a:ext cx="3819680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2700"/>
              <a:buFont typeface="Source Sans Pro"/>
              <a:buNone/>
              <a:defRPr sz="27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5" name="Google Shape;135;p20"/>
          <p:cNvSpPr>
            <a:spLocks noGrp="1"/>
          </p:cNvSpPr>
          <p:nvPr>
            <p:ph type="pic" idx="2"/>
          </p:nvPr>
        </p:nvSpPr>
        <p:spPr>
          <a:xfrm>
            <a:off x="5088340" y="850901"/>
            <a:ext cx="3036491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Source Sans Pro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742393" y="3365500"/>
            <a:ext cx="381373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2633A1F-39E5-9B4C-9A9D-D190D4B13794}" type="datetime1">
              <a:rPr lang="pl-PL" smtClean="0"/>
              <a:t>02.09.2022</a:t>
            </a:fld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866223" y="4800587"/>
            <a:ext cx="6619243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Font typeface="Source Sans Pro"/>
              <a:buNone/>
              <a:defRPr sz="1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866218" y="685800"/>
            <a:ext cx="6619244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Source Sans Pro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866217" y="5367325"/>
            <a:ext cx="661924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720"/>
              <a:buFont typeface="Source Sans Pro"/>
              <a:buNone/>
              <a:defRPr sz="9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B1C48D-7CFA-644D-8131-62C5739FCB41}" type="datetime1">
              <a:rPr lang="pl-PL" smtClean="0"/>
              <a:t>02.09.2022</a:t>
            </a:fld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866218" y="1447800"/>
            <a:ext cx="6619244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3600"/>
              <a:buFont typeface="Source Sans Pro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866218" y="3657600"/>
            <a:ext cx="6619244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Font typeface="Source Sans Pro"/>
              <a:buNone/>
              <a:defRPr sz="13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9406B6B-5FCA-714D-931C-79117BB2E6EF}" type="datetime1">
              <a:rPr lang="pl-PL" smtClean="0"/>
              <a:t>02.09.2022</a:t>
            </a:fld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3600"/>
              <a:buFont typeface="Source Sans Pro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1447806" y="3771175"/>
            <a:ext cx="5459737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 b="0" i="0" cap="small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2"/>
          </p:nvPr>
        </p:nvSpPr>
        <p:spPr>
          <a:xfrm>
            <a:off x="1141807" y="4350657"/>
            <a:ext cx="6619244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Font typeface="Source Sans Pro"/>
              <a:buNone/>
              <a:defRPr sz="13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60" name="Google Shape;160;p23"/>
          <p:cNvSpPr txBox="1"/>
          <p:nvPr/>
        </p:nvSpPr>
        <p:spPr>
          <a:xfrm>
            <a:off x="673721" y="971257"/>
            <a:ext cx="601434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150" b="0" i="0">
                <a:solidFill>
                  <a:srgbClr val="FF7F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6997868" y="2613791"/>
            <a:ext cx="601434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150" b="0" i="0">
                <a:solidFill>
                  <a:srgbClr val="FF7F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5DC0EFC-462E-864B-A34A-E44A6FE92C41}" type="datetime1">
              <a:rPr lang="pl-PL" smtClean="0"/>
              <a:t>02.09.2022</a:t>
            </a:fld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 with Caption">
  <p:cSld name="1_Quote with Caption">
    <p:bg>
      <p:bgPr>
        <a:gradFill>
          <a:gsLst>
            <a:gs pos="0">
              <a:srgbClr val="57575B"/>
            </a:gs>
            <a:gs pos="100000">
              <a:srgbClr val="57575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3600"/>
              <a:buFont typeface="Source Sans Pro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1447806" y="3771175"/>
            <a:ext cx="5459737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 b="0" i="0" cap="small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2"/>
          </p:nvPr>
        </p:nvSpPr>
        <p:spPr>
          <a:xfrm>
            <a:off x="1141807" y="4350657"/>
            <a:ext cx="6619244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Font typeface="Source Sans Pro"/>
              <a:buNone/>
              <a:defRPr sz="13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673721" y="971257"/>
            <a:ext cx="601434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150" b="0" i="0">
                <a:solidFill>
                  <a:srgbClr val="FF7F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1" name="Google Shape;171;p24"/>
          <p:cNvSpPr txBox="1"/>
          <p:nvPr/>
        </p:nvSpPr>
        <p:spPr>
          <a:xfrm>
            <a:off x="6997868" y="2613791"/>
            <a:ext cx="601434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150" b="0" i="0">
                <a:solidFill>
                  <a:srgbClr val="FF7F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88861" y="2577958"/>
            <a:ext cx="4300931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7575B"/>
              </a:buClr>
              <a:buSzPts val="3000"/>
              <a:buFont typeface="Source Sans Pro"/>
              <a:buNone/>
              <a:defRPr sz="3000" b="1" cap="none">
                <a:solidFill>
                  <a:srgbClr val="57575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88854" y="4603960"/>
            <a:ext cx="430093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Font typeface="Source Sans Pro"/>
              <a:buNone/>
              <a:defRPr sz="1500" cap="none">
                <a:solidFill>
                  <a:srgbClr val="57575B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1127" y="405046"/>
            <a:ext cx="3498850" cy="93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0897" y="2641252"/>
            <a:ext cx="3783360" cy="421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e with Caption">
  <p:cSld name="2_Quote with Caption">
    <p:bg>
      <p:bgPr>
        <a:gradFill>
          <a:gsLst>
            <a:gs pos="0">
              <a:srgbClr val="FF7F00"/>
            </a:gs>
            <a:gs pos="100000">
              <a:srgbClr val="FF7F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urce Sans Pro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1447806" y="3771175"/>
            <a:ext cx="5459737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 b="0" i="0" cap="small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2"/>
          </p:nvPr>
        </p:nvSpPr>
        <p:spPr>
          <a:xfrm>
            <a:off x="1141807" y="4350657"/>
            <a:ext cx="6619244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Font typeface="Source Sans Pro"/>
              <a:buNone/>
              <a:defRPr sz="13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673721" y="971257"/>
            <a:ext cx="601434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1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8" name="Google Shape;178;p25"/>
          <p:cNvSpPr txBox="1"/>
          <p:nvPr/>
        </p:nvSpPr>
        <p:spPr>
          <a:xfrm>
            <a:off x="6997868" y="2613791"/>
            <a:ext cx="601434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1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866216" y="3124202"/>
            <a:ext cx="6619245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3000"/>
              <a:buFont typeface="Source Sans Pro"/>
              <a:buNone/>
              <a:defRPr sz="3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Font typeface="Source Sans Pro"/>
              <a:buNone/>
              <a:defRPr sz="1500" cap="none">
                <a:solidFill>
                  <a:srgbClr val="57575B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D018E4B-D34C-3D49-A43B-B12C8FE8269D}" type="datetime1">
              <a:rPr lang="pl-PL" smtClean="0"/>
              <a:t>02.09.2022</a:t>
            </a:fld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3150"/>
              <a:buFont typeface="Source Sans Pro"/>
              <a:buNone/>
              <a:defRPr sz="3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474712" y="1981200"/>
            <a:ext cx="22101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sz="1800" b="1">
                <a:solidFill>
                  <a:srgbClr val="57575B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2"/>
          </p:nvPr>
        </p:nvSpPr>
        <p:spPr>
          <a:xfrm>
            <a:off x="489353" y="2667000"/>
            <a:ext cx="21955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3"/>
          </p:nvPr>
        </p:nvSpPr>
        <p:spPr>
          <a:xfrm>
            <a:off x="2912751" y="1981200"/>
            <a:ext cx="22021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sz="1800" b="1">
                <a:solidFill>
                  <a:srgbClr val="57575B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4"/>
          </p:nvPr>
        </p:nvSpPr>
        <p:spPr>
          <a:xfrm>
            <a:off x="2904829" y="2667000"/>
            <a:ext cx="2210096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5"/>
          </p:nvPr>
        </p:nvSpPr>
        <p:spPr>
          <a:xfrm>
            <a:off x="5343531" y="1981200"/>
            <a:ext cx="219908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sz="1800" b="1">
                <a:solidFill>
                  <a:srgbClr val="57575B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6"/>
          </p:nvPr>
        </p:nvSpPr>
        <p:spPr>
          <a:xfrm>
            <a:off x="5343531" y="2667000"/>
            <a:ext cx="2199085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cxnSp>
        <p:nvCxnSpPr>
          <p:cNvPr id="196" name="Google Shape;196;p27"/>
          <p:cNvCxnSpPr/>
          <p:nvPr/>
        </p:nvCxnSpPr>
        <p:spPr>
          <a:xfrm>
            <a:off x="2794607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FECF99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Google Shape;197;p27"/>
          <p:cNvCxnSpPr/>
          <p:nvPr/>
        </p:nvCxnSpPr>
        <p:spPr>
          <a:xfrm>
            <a:off x="522167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FECF99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27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2260167-122F-D747-B054-747DB001F169}" type="datetime1">
              <a:rPr lang="pl-PL" smtClean="0"/>
              <a:t>02.09.2022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 dirty="0"/>
          </a:p>
        </p:txBody>
      </p:sp>
      <p:sp>
        <p:nvSpPr>
          <p:cNvPr id="200" name="Google Shape;200;p27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Column">
  <p:cSld name="1_3 Colum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3150"/>
              <a:buFont typeface="Source Sans Pro"/>
              <a:buNone/>
              <a:defRPr sz="3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484590" y="1981200"/>
            <a:ext cx="2431165" cy="5762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80000" rIns="108000" bIns="1080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499953" y="2610263"/>
            <a:ext cx="2415064" cy="124847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3"/>
          </p:nvPr>
        </p:nvSpPr>
        <p:spPr>
          <a:xfrm>
            <a:off x="3081839" y="1981200"/>
            <a:ext cx="2422399" cy="5762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0000" tIns="180000" rIns="108000" bIns="1080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body" idx="4"/>
          </p:nvPr>
        </p:nvSpPr>
        <p:spPr>
          <a:xfrm>
            <a:off x="3073529" y="2610263"/>
            <a:ext cx="2431105" cy="12484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5"/>
          </p:nvPr>
        </p:nvSpPr>
        <p:spPr>
          <a:xfrm>
            <a:off x="5684192" y="1981200"/>
            <a:ext cx="2418993" cy="5762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0000" tIns="180000" rIns="108000" bIns="1080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6"/>
          </p:nvPr>
        </p:nvSpPr>
        <p:spPr>
          <a:xfrm>
            <a:off x="5684192" y="2610263"/>
            <a:ext cx="2418993" cy="12484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9101846-9EC4-2546-AFAE-8F071D5FB24A}" type="datetime1">
              <a:rPr lang="pl-PL" smtClean="0"/>
              <a:t>02.09.2022</a:t>
            </a:fld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7"/>
          </p:nvPr>
        </p:nvSpPr>
        <p:spPr>
          <a:xfrm>
            <a:off x="484590" y="4082844"/>
            <a:ext cx="2431165" cy="576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08000" bIns="1080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8"/>
          </p:nvPr>
        </p:nvSpPr>
        <p:spPr>
          <a:xfrm>
            <a:off x="499953" y="4711907"/>
            <a:ext cx="2415064" cy="12484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body" idx="9"/>
          </p:nvPr>
        </p:nvSpPr>
        <p:spPr>
          <a:xfrm>
            <a:off x="3081839" y="4082844"/>
            <a:ext cx="2422399" cy="576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0000" tIns="180000" rIns="108000" bIns="1080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body" idx="13"/>
          </p:nvPr>
        </p:nvSpPr>
        <p:spPr>
          <a:xfrm>
            <a:off x="3073529" y="4711907"/>
            <a:ext cx="2431105" cy="12484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body" idx="14"/>
          </p:nvPr>
        </p:nvSpPr>
        <p:spPr>
          <a:xfrm>
            <a:off x="5684192" y="4082844"/>
            <a:ext cx="2418993" cy="5762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0000" tIns="180000" rIns="108000" bIns="1080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5"/>
          </p:nvPr>
        </p:nvSpPr>
        <p:spPr>
          <a:xfrm>
            <a:off x="5684192" y="4711907"/>
            <a:ext cx="2418993" cy="12484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3 Column">
  <p:cSld name="2_3 Colum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3150"/>
              <a:buFont typeface="Source Sans Pro"/>
              <a:buNone/>
              <a:defRPr sz="3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484584" y="1853249"/>
            <a:ext cx="2415064" cy="17580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3058160" y="1853249"/>
            <a:ext cx="2431105" cy="1758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body" idx="3"/>
          </p:nvPr>
        </p:nvSpPr>
        <p:spPr>
          <a:xfrm>
            <a:off x="5668823" y="1853249"/>
            <a:ext cx="2418993" cy="1758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90E439-E0E1-154B-BBD7-1D9AF2ABF9CA}" type="datetime1">
              <a:rPr lang="pl-PL" smtClean="0"/>
              <a:t>02.09.2022</a:t>
            </a:fld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body" idx="4"/>
          </p:nvPr>
        </p:nvSpPr>
        <p:spPr>
          <a:xfrm>
            <a:off x="484584" y="3859260"/>
            <a:ext cx="2415064" cy="1758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5"/>
          </p:nvPr>
        </p:nvSpPr>
        <p:spPr>
          <a:xfrm>
            <a:off x="3058160" y="3859260"/>
            <a:ext cx="2431105" cy="17580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body" idx="6"/>
          </p:nvPr>
        </p:nvSpPr>
        <p:spPr>
          <a:xfrm>
            <a:off x="5668823" y="3859260"/>
            <a:ext cx="2418993" cy="1758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3150"/>
              <a:buFont typeface="Source Sans Pro"/>
              <a:buNone/>
              <a:defRPr sz="3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489349" y="4250949"/>
            <a:ext cx="22050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sz="1800" b="1">
                <a:solidFill>
                  <a:srgbClr val="57575B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35" name="Google Shape;235;p30"/>
          <p:cNvSpPr>
            <a:spLocks noGrp="1"/>
          </p:cNvSpPr>
          <p:nvPr>
            <p:ph type="pic" idx="2"/>
          </p:nvPr>
        </p:nvSpPr>
        <p:spPr>
          <a:xfrm>
            <a:off x="489349" y="2209800"/>
            <a:ext cx="2205038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Source Sans Pro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3"/>
          </p:nvPr>
        </p:nvSpPr>
        <p:spPr>
          <a:xfrm>
            <a:off x="489349" y="4827223"/>
            <a:ext cx="2205038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 dirty="0"/>
          </a:p>
        </p:txBody>
      </p:sp>
      <p:sp>
        <p:nvSpPr>
          <p:cNvPr id="237" name="Google Shape;237;p30"/>
          <p:cNvSpPr txBox="1">
            <a:spLocks noGrp="1"/>
          </p:cNvSpPr>
          <p:nvPr>
            <p:ph type="body" idx="4"/>
          </p:nvPr>
        </p:nvSpPr>
        <p:spPr>
          <a:xfrm>
            <a:off x="2917032" y="4250949"/>
            <a:ext cx="219789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sz="1800" b="1">
                <a:solidFill>
                  <a:srgbClr val="57575B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38" name="Google Shape;238;p30"/>
          <p:cNvSpPr>
            <a:spLocks noGrp="1"/>
          </p:cNvSpPr>
          <p:nvPr>
            <p:ph type="pic" idx="5"/>
          </p:nvPr>
        </p:nvSpPr>
        <p:spPr>
          <a:xfrm>
            <a:off x="2917032" y="2209800"/>
            <a:ext cx="2197894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Source Sans Pro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body" idx="6"/>
          </p:nvPr>
        </p:nvSpPr>
        <p:spPr>
          <a:xfrm>
            <a:off x="2916022" y="4827222"/>
            <a:ext cx="2200805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7"/>
          </p:nvPr>
        </p:nvSpPr>
        <p:spPr>
          <a:xfrm>
            <a:off x="5343531" y="4250949"/>
            <a:ext cx="219908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Source Sans Pro"/>
              <a:buNone/>
              <a:defRPr sz="1800" b="1">
                <a:solidFill>
                  <a:srgbClr val="57575B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41" name="Google Shape;241;p30"/>
          <p:cNvSpPr>
            <a:spLocks noGrp="1"/>
          </p:cNvSpPr>
          <p:nvPr>
            <p:ph type="pic" idx="8"/>
          </p:nvPr>
        </p:nvSpPr>
        <p:spPr>
          <a:xfrm>
            <a:off x="5343531" y="2209800"/>
            <a:ext cx="219908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Source Sans Pro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body" idx="9"/>
          </p:nvPr>
        </p:nvSpPr>
        <p:spPr>
          <a:xfrm>
            <a:off x="5343432" y="4827220"/>
            <a:ext cx="2201998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cxnSp>
        <p:nvCxnSpPr>
          <p:cNvPr id="243" name="Google Shape;243;p30"/>
          <p:cNvCxnSpPr/>
          <p:nvPr/>
        </p:nvCxnSpPr>
        <p:spPr>
          <a:xfrm>
            <a:off x="2794607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FECF99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" name="Google Shape;244;p30"/>
          <p:cNvCxnSpPr/>
          <p:nvPr/>
        </p:nvCxnSpPr>
        <p:spPr>
          <a:xfrm>
            <a:off x="522167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FECF99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5" name="Google Shape;245;p30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470A2EC-6400-1149-8A81-4D053A0CDA4B}" type="datetime1">
              <a:rPr lang="pl-PL" smtClean="0"/>
              <a:t>02.09.2022</a:t>
            </a:fld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247" name="Google Shape;247;p30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3 Column">
  <p:cSld name="3_3 Column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1"/>
          <p:cNvSpPr txBox="1"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3150"/>
              <a:buFont typeface="Source Sans Pro"/>
              <a:buNone/>
              <a:defRPr sz="3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484584" y="1853249"/>
            <a:ext cx="2415064" cy="17580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2"/>
          </p:nvPr>
        </p:nvSpPr>
        <p:spPr>
          <a:xfrm>
            <a:off x="3058160" y="1853249"/>
            <a:ext cx="2431105" cy="1758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3"/>
          </p:nvPr>
        </p:nvSpPr>
        <p:spPr>
          <a:xfrm>
            <a:off x="5668823" y="1853249"/>
            <a:ext cx="2418993" cy="1758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C282BA-A4DC-2F48-8ACD-B84A98C5C217}" type="datetime1">
              <a:rPr lang="pl-PL" smtClean="0"/>
              <a:t>02.09.2022</a:t>
            </a:fld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57" name="Google Shape;257;p31"/>
          <p:cNvSpPr txBox="1">
            <a:spLocks noGrp="1"/>
          </p:cNvSpPr>
          <p:nvPr>
            <p:ph type="body" idx="4"/>
          </p:nvPr>
        </p:nvSpPr>
        <p:spPr>
          <a:xfrm>
            <a:off x="484584" y="3859260"/>
            <a:ext cx="2415064" cy="1758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body" idx="5"/>
          </p:nvPr>
        </p:nvSpPr>
        <p:spPr>
          <a:xfrm>
            <a:off x="3058160" y="3859260"/>
            <a:ext cx="2431105" cy="17580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59" name="Google Shape;259;p31"/>
          <p:cNvSpPr txBox="1">
            <a:spLocks noGrp="1"/>
          </p:cNvSpPr>
          <p:nvPr>
            <p:ph type="body" idx="6"/>
          </p:nvPr>
        </p:nvSpPr>
        <p:spPr>
          <a:xfrm>
            <a:off x="5668823" y="3859260"/>
            <a:ext cx="2418993" cy="1758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0000" tIns="180000" rIns="108000" bIns="1080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Font typeface="Source Sans Pro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>
            <a:spLocks noGrp="1"/>
          </p:cNvSpPr>
          <p:nvPr>
            <p:ph type="pic" idx="2"/>
          </p:nvPr>
        </p:nvSpPr>
        <p:spPr>
          <a:xfrm>
            <a:off x="7" y="0"/>
            <a:ext cx="9143999" cy="685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Source Sans Pro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62" name="Google Shape;262;p3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2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415409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4" name="Google Shape;264;p32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wo Content">
  <p:cSld name="5_Two Conten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22" y="5617356"/>
            <a:ext cx="668101" cy="99419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3"/>
          <p:cNvSpPr>
            <a:spLocks noGrp="1"/>
          </p:cNvSpPr>
          <p:nvPr>
            <p:ph type="pic" idx="2"/>
          </p:nvPr>
        </p:nvSpPr>
        <p:spPr>
          <a:xfrm>
            <a:off x="4638674" y="0"/>
            <a:ext cx="4554736" cy="685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Source Sans Pro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57575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rgbClr val="FECF99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8" name="Google Shape;268;p33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415409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9" name="Google Shape;269;p33"/>
          <p:cNvSpPr txBox="1">
            <a:spLocks noGrp="1"/>
          </p:cNvSpPr>
          <p:nvPr>
            <p:ph type="body" idx="1"/>
          </p:nvPr>
        </p:nvSpPr>
        <p:spPr>
          <a:xfrm>
            <a:off x="540469" y="1856429"/>
            <a:ext cx="3297254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Font typeface="Source Sans Pro"/>
              <a:buNone/>
              <a:defRPr sz="1350"/>
            </a:lvl1pPr>
            <a:lvl2pPr marL="914400" lvl="1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3pPr>
            <a:lvl4pPr marL="1828800" lvl="3" indent="-274319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 dirty="0"/>
          </a:p>
        </p:txBody>
      </p:sp>
      <p:sp>
        <p:nvSpPr>
          <p:cNvPr id="270" name="Google Shape;270;p33"/>
          <p:cNvSpPr txBox="1">
            <a:spLocks noGrp="1"/>
          </p:cNvSpPr>
          <p:nvPr>
            <p:ph type="dt" idx="10"/>
          </p:nvPr>
        </p:nvSpPr>
        <p:spPr>
          <a:xfrm>
            <a:off x="269335" y="6224230"/>
            <a:ext cx="1373221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2FA9A9C-6313-CF4D-AF72-1CFCEF7E696A}" type="datetime1">
              <a:rPr lang="pl-PL" smtClean="0"/>
              <a:t>02.09.2022</a:t>
            </a:fld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ftr" idx="11"/>
          </p:nvPr>
        </p:nvSpPr>
        <p:spPr>
          <a:xfrm>
            <a:off x="6021535" y="6276868"/>
            <a:ext cx="2263508" cy="23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Lekcja:Enter!</a:t>
            </a:r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sldNum" idx="12"/>
          </p:nvPr>
        </p:nvSpPr>
        <p:spPr>
          <a:xfrm>
            <a:off x="8334604" y="6187374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59C511-4A9C-4C4C-A750-408139547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2BA7092-B6F5-0541-B3AD-B0C7B8DED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825CF9-92C2-9444-81F8-0828AFCE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3AFC93-5DCA-3C4A-8ECC-953EAF1DD315}" type="datetimeFigureOut">
              <a:rPr lang="x-none" smtClean="0"/>
              <a:t>02.09.2022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815F43-1938-A64C-954B-F7F0F17A6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3DD690-C586-5441-9B23-40C085F5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99BD74-8A12-9F48-8704-944A00BCEEC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109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gradFill>
          <a:gsLst>
            <a:gs pos="0">
              <a:srgbClr val="57575B"/>
            </a:gs>
            <a:gs pos="100000">
              <a:srgbClr val="57575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0897" y="2641252"/>
            <a:ext cx="3783360" cy="421674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88861" y="2577958"/>
            <a:ext cx="4300931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000"/>
              <a:buFont typeface="Source Sans Pro"/>
              <a:buNone/>
              <a:defRPr sz="3000" b="1" cap="none">
                <a:solidFill>
                  <a:srgbClr val="F2F2F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688854" y="4603960"/>
            <a:ext cx="430093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Font typeface="Source Sans Pro"/>
              <a:buNone/>
              <a:defRPr sz="1500" cap="none">
                <a:solidFill>
                  <a:srgbClr val="F2F2F2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124" y="405046"/>
            <a:ext cx="3498850" cy="93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D14D1E-83C8-1A48-AB9A-37DD3927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D9A6C-1F9A-0049-969B-E62F47250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517835-6C4D-674C-A887-74945017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3AFC93-5DCA-3C4A-8ECC-953EAF1DD315}" type="datetimeFigureOut">
              <a:rPr lang="x-none" smtClean="0"/>
              <a:t>02.09.2022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8B09EB-6440-FB44-9500-F254DF06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B99D2C-79B2-0445-A70A-DEB27AE3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99BD74-8A12-9F48-8704-944A00BCEEC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8030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23DF71-5B1B-1644-A361-87E6DEBF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28C521-48CF-C34C-9AA0-6954E08C4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342F2E-4650-B745-8161-22467935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3AFC93-5DCA-3C4A-8ECC-953EAF1DD315}" type="datetimeFigureOut">
              <a:rPr lang="x-none" smtClean="0"/>
              <a:t>02.09.2022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09D8EB-35E7-4746-869B-88376B0B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AE2BBB-C389-1846-9D62-90DCC006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99BD74-8A12-9F48-8704-944A00BCEEC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142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Q"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35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 2"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72E98D9E-B581-3645-A5C6-DBA581041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350" y="5849561"/>
            <a:ext cx="1162650" cy="1020864"/>
          </a:xfrm>
          <a:prstGeom prst="rect">
            <a:avLst/>
          </a:prstGeom>
        </p:spPr>
      </p:pic>
      <p:sp>
        <p:nvSpPr>
          <p:cNvPr id="13" name="Google Shape;12;p1">
            <a:extLst>
              <a:ext uri="{FF2B5EF4-FFF2-40B4-BE49-F238E27FC236}">
                <a16:creationId xmlns="" xmlns:a16="http://schemas.microsoft.com/office/drawing/2014/main" id="{8E60544E-0C34-7B4B-A94E-1E56894A13D3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21937" y="6313939"/>
            <a:ext cx="1373221" cy="22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548454A3-5013-234B-A7D1-7CB0E83D1126}" type="datetime1">
              <a:rPr lang="pl-PL" smtClean="0"/>
              <a:t>02.09.2022</a:t>
            </a:fld>
            <a:endParaRPr dirty="0"/>
          </a:p>
        </p:txBody>
      </p:sp>
      <p:sp>
        <p:nvSpPr>
          <p:cNvPr id="14" name="Google Shape;14;p1">
            <a:extLst>
              <a:ext uri="{FF2B5EF4-FFF2-40B4-BE49-F238E27FC236}">
                <a16:creationId xmlns="" xmlns:a16="http://schemas.microsoft.com/office/drawing/2014/main" id="{41AA6A4F-381B-1A41-BDD8-CDD55ACE3F7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334604" y="6270499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dirty="0"/>
          </a:p>
        </p:txBody>
      </p:sp>
      <p:sp>
        <p:nvSpPr>
          <p:cNvPr id="15" name="Footer Placeholder 1">
            <a:extLst>
              <a:ext uri="{FF2B5EF4-FFF2-40B4-BE49-F238E27FC236}">
                <a16:creationId xmlns="" xmlns:a16="http://schemas.microsoft.com/office/drawing/2014/main" id="{0F19E096-BD4F-FF48-8C1C-A1D3EC8D9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4880" y="6358057"/>
            <a:ext cx="5659316" cy="248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pl-PL" dirty="0" err="1"/>
              <a:t>Lekcja:Enter</a:t>
            </a:r>
            <a:r>
              <a:rPr lang="pl-PL" dirty="0"/>
              <a:t>!</a:t>
            </a:r>
            <a:endParaRPr lang="en-GB" dirty="0"/>
          </a:p>
        </p:txBody>
      </p:sp>
      <p:sp>
        <p:nvSpPr>
          <p:cNvPr id="9" name="Google Shape;25;p3">
            <a:extLst>
              <a:ext uri="{FF2B5EF4-FFF2-40B4-BE49-F238E27FC236}">
                <a16:creationId xmlns="" xmlns:a16="http://schemas.microsoft.com/office/drawing/2014/main" id="{12F1CBC6-46B8-4043-A4F9-9FC7978D01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4591" y="1818409"/>
            <a:ext cx="7389606" cy="403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40"/>
              <a:buFont typeface="Wingdings" pitchFamily="2" charset="2"/>
              <a:buNone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85750" lvl="1" indent="-28575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lvl="2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lang="en-GB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lvl="3" indent="-252000" algn="l"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4pPr>
            <a:lvl5pPr marL="1008000" lvl="4" indent="-252000" algn="l"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 lvl="0"/>
            <a:endParaRPr lang="x-none" dirty="0"/>
          </a:p>
        </p:txBody>
      </p:sp>
      <p:sp>
        <p:nvSpPr>
          <p:cNvPr id="10" name="Google Shape;24;p3">
            <a:extLst>
              <a:ext uri="{FF2B5EF4-FFF2-40B4-BE49-F238E27FC236}">
                <a16:creationId xmlns="" xmlns:a16="http://schemas.microsoft.com/office/drawing/2014/main" id="{FC7E9279-511F-5646-850A-65536B2E0E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590" y="49877"/>
            <a:ext cx="8343120" cy="141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 lang="x-none" sz="2600" b="1" i="0" u="none" strike="noStrike" kern="1200" cap="none" dirty="0">
                <a:solidFill>
                  <a:srgbClr val="FF7F00"/>
                </a:solidFill>
                <a:latin typeface="Source Sans Pro"/>
                <a:ea typeface="+mj-ea"/>
                <a:cs typeface="Arial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4BCB0E8-3F04-0543-8206-D48DE40CC2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0645"/>
            <a:ext cx="9144000" cy="2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7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 3"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72E98D9E-B581-3645-A5C6-DBA581041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350" y="5849561"/>
            <a:ext cx="1162650" cy="1020864"/>
          </a:xfrm>
          <a:prstGeom prst="rect">
            <a:avLst/>
          </a:prstGeom>
        </p:spPr>
      </p:pic>
      <p:sp>
        <p:nvSpPr>
          <p:cNvPr id="13" name="Google Shape;12;p1">
            <a:extLst>
              <a:ext uri="{FF2B5EF4-FFF2-40B4-BE49-F238E27FC236}">
                <a16:creationId xmlns="" xmlns:a16="http://schemas.microsoft.com/office/drawing/2014/main" id="{8E60544E-0C34-7B4B-A94E-1E56894A13D3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21937" y="6313939"/>
            <a:ext cx="1373221" cy="22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548454A3-5013-234B-A7D1-7CB0E83D1126}" type="datetime1">
              <a:rPr lang="pl-PL" smtClean="0"/>
              <a:t>02.09.2022</a:t>
            </a:fld>
            <a:endParaRPr dirty="0"/>
          </a:p>
        </p:txBody>
      </p:sp>
      <p:sp>
        <p:nvSpPr>
          <p:cNvPr id="14" name="Google Shape;14;p1">
            <a:extLst>
              <a:ext uri="{FF2B5EF4-FFF2-40B4-BE49-F238E27FC236}">
                <a16:creationId xmlns="" xmlns:a16="http://schemas.microsoft.com/office/drawing/2014/main" id="{41AA6A4F-381B-1A41-BDD8-CDD55ACE3F7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334604" y="6270499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dirty="0"/>
          </a:p>
        </p:txBody>
      </p:sp>
      <p:sp>
        <p:nvSpPr>
          <p:cNvPr id="15" name="Footer Placeholder 1">
            <a:extLst>
              <a:ext uri="{FF2B5EF4-FFF2-40B4-BE49-F238E27FC236}">
                <a16:creationId xmlns="" xmlns:a16="http://schemas.microsoft.com/office/drawing/2014/main" id="{0F19E096-BD4F-FF48-8C1C-A1D3EC8D9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4880" y="6358057"/>
            <a:ext cx="5659316" cy="248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pl-PL" dirty="0" err="1"/>
              <a:t>Lekcja:Enter</a:t>
            </a:r>
            <a:r>
              <a:rPr lang="pl-PL" dirty="0"/>
              <a:t>!</a:t>
            </a:r>
            <a:endParaRPr lang="en-GB" dirty="0"/>
          </a:p>
        </p:txBody>
      </p:sp>
      <p:sp>
        <p:nvSpPr>
          <p:cNvPr id="9" name="Google Shape;25;p3">
            <a:extLst>
              <a:ext uri="{FF2B5EF4-FFF2-40B4-BE49-F238E27FC236}">
                <a16:creationId xmlns="" xmlns:a16="http://schemas.microsoft.com/office/drawing/2014/main" id="{12F1CBC6-46B8-4043-A4F9-9FC7978D01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4591" y="2119745"/>
            <a:ext cx="7389606" cy="372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40"/>
              <a:buFont typeface="Wingdings" pitchFamily="2" charset="2"/>
              <a:buNone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85750" lvl="1" indent="-28575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lvl="2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lang="en-GB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lvl="3" indent="-252000" algn="l"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4pPr>
            <a:lvl5pPr marL="1008000" lvl="4" indent="-252000" algn="l"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 lvl="0"/>
            <a:endParaRPr lang="x-none" dirty="0"/>
          </a:p>
        </p:txBody>
      </p:sp>
      <p:sp>
        <p:nvSpPr>
          <p:cNvPr id="12" name="Google Shape;24;p3">
            <a:extLst>
              <a:ext uri="{FF2B5EF4-FFF2-40B4-BE49-F238E27FC236}">
                <a16:creationId xmlns="" xmlns:a16="http://schemas.microsoft.com/office/drawing/2014/main" id="{029C6076-0AE5-C74C-B6FD-382A7C9CFA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590" y="49876"/>
            <a:ext cx="8343120" cy="1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 lang="x-none" sz="2600" b="1" i="0" u="none" strike="noStrike" kern="1200" cap="none" dirty="0">
                <a:solidFill>
                  <a:srgbClr val="FF7F00"/>
                </a:solidFill>
                <a:latin typeface="Source Sans Pro"/>
                <a:ea typeface="+mj-ea"/>
                <a:cs typeface="Arial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EF056E4-0864-E849-87FD-361FE2E27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2828"/>
            <a:ext cx="9144000" cy="2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0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 4"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72E98D9E-B581-3645-A5C6-DBA581041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350" y="5849561"/>
            <a:ext cx="1162650" cy="1020864"/>
          </a:xfrm>
          <a:prstGeom prst="rect">
            <a:avLst/>
          </a:prstGeom>
        </p:spPr>
      </p:pic>
      <p:sp>
        <p:nvSpPr>
          <p:cNvPr id="13" name="Google Shape;12;p1">
            <a:extLst>
              <a:ext uri="{FF2B5EF4-FFF2-40B4-BE49-F238E27FC236}">
                <a16:creationId xmlns="" xmlns:a16="http://schemas.microsoft.com/office/drawing/2014/main" id="{8E60544E-0C34-7B4B-A94E-1E56894A13D3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21937" y="6313939"/>
            <a:ext cx="1373221" cy="22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548454A3-5013-234B-A7D1-7CB0E83D1126}" type="datetime1">
              <a:rPr lang="pl-PL" smtClean="0"/>
              <a:t>02.09.2022</a:t>
            </a:fld>
            <a:endParaRPr dirty="0"/>
          </a:p>
        </p:txBody>
      </p:sp>
      <p:sp>
        <p:nvSpPr>
          <p:cNvPr id="14" name="Google Shape;14;p1">
            <a:extLst>
              <a:ext uri="{FF2B5EF4-FFF2-40B4-BE49-F238E27FC236}">
                <a16:creationId xmlns="" xmlns:a16="http://schemas.microsoft.com/office/drawing/2014/main" id="{41AA6A4F-381B-1A41-BDD8-CDD55ACE3F7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334604" y="6270499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dirty="0"/>
          </a:p>
        </p:txBody>
      </p:sp>
      <p:sp>
        <p:nvSpPr>
          <p:cNvPr id="15" name="Footer Placeholder 1">
            <a:extLst>
              <a:ext uri="{FF2B5EF4-FFF2-40B4-BE49-F238E27FC236}">
                <a16:creationId xmlns="" xmlns:a16="http://schemas.microsoft.com/office/drawing/2014/main" id="{0F19E096-BD4F-FF48-8C1C-A1D3EC8D9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4880" y="6358057"/>
            <a:ext cx="5659316" cy="248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pl-PL" dirty="0" err="1"/>
              <a:t>Lekcja:Enter</a:t>
            </a:r>
            <a:r>
              <a:rPr lang="pl-PL" dirty="0"/>
              <a:t>!</a:t>
            </a:r>
            <a:endParaRPr lang="en-GB" dirty="0"/>
          </a:p>
        </p:txBody>
      </p:sp>
      <p:sp>
        <p:nvSpPr>
          <p:cNvPr id="9" name="Google Shape;25;p3">
            <a:extLst>
              <a:ext uri="{FF2B5EF4-FFF2-40B4-BE49-F238E27FC236}">
                <a16:creationId xmlns="" xmlns:a16="http://schemas.microsoft.com/office/drawing/2014/main" id="{12F1CBC6-46B8-4043-A4F9-9FC7978D01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4591" y="462631"/>
            <a:ext cx="7389606" cy="538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40"/>
              <a:buFont typeface="Wingdings" pitchFamily="2" charset="2"/>
              <a:buNone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85750" lvl="1" indent="-28575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lvl="2" indent="-2520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lang="en-GB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lvl="3" indent="-252000" algn="l"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4pPr>
            <a:lvl5pPr marL="1008000" lvl="4" indent="-252000" algn="l">
              <a:spcBef>
                <a:spcPts val="7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 lvl="0"/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4F8C785-430B-2841-A61C-7C08B4B91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0963"/>
            <a:ext cx="9144000" cy="2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6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2E140A8-A26D-FF4E-8DC4-8399DA10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F92086-5925-3340-8CD2-56C031F0B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Google Shape;12;p1">
            <a:extLst>
              <a:ext uri="{FF2B5EF4-FFF2-40B4-BE49-F238E27FC236}">
                <a16:creationId xmlns="" xmlns:a16="http://schemas.microsoft.com/office/drawing/2014/main" id="{CDA69988-5FD5-A24E-A2C8-AB4A6D4E93E0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21937" y="6313939"/>
            <a:ext cx="1373221" cy="22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548454A3-5013-234B-A7D1-7CB0E83D1126}" type="datetime1">
              <a:rPr lang="pl-PL" smtClean="0"/>
              <a:t>02.09.2022</a:t>
            </a:fld>
            <a:endParaRPr dirty="0"/>
          </a:p>
        </p:txBody>
      </p:sp>
      <p:sp>
        <p:nvSpPr>
          <p:cNvPr id="8" name="Google Shape;14;p1">
            <a:extLst>
              <a:ext uri="{FF2B5EF4-FFF2-40B4-BE49-F238E27FC236}">
                <a16:creationId xmlns="" xmlns:a16="http://schemas.microsoft.com/office/drawing/2014/main" id="{FFB5EFE5-7171-5A40-9070-76E9DC66CB3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334604" y="6270499"/>
            <a:ext cx="493106" cy="41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2F2F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dirty="0"/>
          </a:p>
        </p:txBody>
      </p:sp>
      <p:sp>
        <p:nvSpPr>
          <p:cNvPr id="9" name="Footer Placeholder 1">
            <a:extLst>
              <a:ext uri="{FF2B5EF4-FFF2-40B4-BE49-F238E27FC236}">
                <a16:creationId xmlns="" xmlns:a16="http://schemas.microsoft.com/office/drawing/2014/main" id="{5D4406FB-21F0-3047-A4A1-9C8D2362A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4880" y="6358057"/>
            <a:ext cx="5659316" cy="248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pl-PL" dirty="0" err="1"/>
              <a:t>Lekcja:Enter</a:t>
            </a:r>
            <a:r>
              <a:rPr lang="pl-PL" dirty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10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708" r:id="rId2"/>
    <p:sldLayoutId id="2147483709" r:id="rId3"/>
    <p:sldLayoutId id="2147483656" r:id="rId4"/>
    <p:sldLayoutId id="2147483657" r:id="rId5"/>
    <p:sldLayoutId id="2147483681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687" r:id="rId14"/>
    <p:sldLayoutId id="2147483688" r:id="rId15"/>
    <p:sldLayoutId id="2147483711" r:id="rId16"/>
    <p:sldLayoutId id="2147483714" r:id="rId17"/>
    <p:sldLayoutId id="2147483712" r:id="rId18"/>
    <p:sldLayoutId id="2147483713" r:id="rId19"/>
    <p:sldLayoutId id="2147483716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8" r:id="rId27"/>
    <p:sldLayoutId id="2147483659" r:id="rId28"/>
    <p:sldLayoutId id="2147483660" r:id="rId29"/>
    <p:sldLayoutId id="2147483661" r:id="rId30"/>
    <p:sldLayoutId id="2147483662" r:id="rId31"/>
    <p:sldLayoutId id="2147483663" r:id="rId32"/>
    <p:sldLayoutId id="2147483664" r:id="rId33"/>
    <p:sldLayoutId id="2147483665" r:id="rId34"/>
    <p:sldLayoutId id="2147483666" r:id="rId35"/>
    <p:sldLayoutId id="2147483667" r:id="rId36"/>
    <p:sldLayoutId id="2147483668" r:id="rId37"/>
    <p:sldLayoutId id="2147483669" r:id="rId38"/>
    <p:sldLayoutId id="2147483670" r:id="rId39"/>
    <p:sldLayoutId id="2147483671" r:id="rId40"/>
    <p:sldLayoutId id="2147483672" r:id="rId41"/>
    <p:sldLayoutId id="2147483673" r:id="rId42"/>
    <p:sldLayoutId id="2147483674" r:id="rId43"/>
    <p:sldLayoutId id="2147483675" r:id="rId44"/>
    <p:sldLayoutId id="2147483676" r:id="rId45"/>
    <p:sldLayoutId id="2147483677" r:id="rId46"/>
    <p:sldLayoutId id="2147483678" r:id="rId47"/>
    <p:sldLayoutId id="2147483679" r:id="rId48"/>
    <p:sldLayoutId id="2147483690" r:id="rId49"/>
    <p:sldLayoutId id="2147483691" r:id="rId50"/>
    <p:sldLayoutId id="2147483692" r:id="rId51"/>
  </p:sldLayoutIdLst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lang="x-none" sz="2600" b="1" i="0" u="none" strike="noStrike" kern="1200" cap="none" dirty="0">
          <a:solidFill>
            <a:srgbClr val="FF7F00"/>
          </a:solidFill>
          <a:latin typeface="Source Sans Pro"/>
          <a:ea typeface="+mj-ea"/>
          <a:cs typeface="Arial"/>
          <a:sym typeface="Source Sans Pro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rgbClr val="FF7F00"/>
        </a:buClr>
        <a:buFont typeface="Wingdings" pitchFamily="2" charset="2"/>
        <a:buChar char="§"/>
        <a:defRPr lang="en-GB" sz="1800" b="0" i="0" u="none" strike="noStrike" kern="1200" cap="none" dirty="0" smtClean="0">
          <a:solidFill>
            <a:srgbClr val="5A5D61"/>
          </a:solidFill>
          <a:latin typeface="Source Sans Pro"/>
          <a:ea typeface="+mn-ea"/>
          <a:cs typeface="+mn-cs"/>
          <a:sym typeface="Source Sans Pro"/>
        </a:defRPr>
      </a:lvl1pPr>
      <a:lvl2pPr marL="252000" indent="-252000" algn="l" defTabSz="914400" rtl="0" eaLnBrk="1" latinLnBrk="0" hangingPunct="1">
        <a:lnSpc>
          <a:spcPct val="90000"/>
        </a:lnSpc>
        <a:spcBef>
          <a:spcPts val="500"/>
        </a:spcBef>
        <a:buClr>
          <a:srgbClr val="FF7F00"/>
        </a:buClr>
        <a:buFont typeface="Wingdings" pitchFamily="2" charset="2"/>
        <a:buChar char="§"/>
        <a:defRPr lang="en-GB" sz="1800" b="0" i="0" u="none" strike="noStrike" kern="1200" cap="none" dirty="0" smtClean="0">
          <a:solidFill>
            <a:srgbClr val="5A5D61"/>
          </a:solidFill>
          <a:latin typeface="Source Sans Pro"/>
          <a:ea typeface="+mn-ea"/>
          <a:cs typeface="+mn-cs"/>
          <a:sym typeface="Source Sans Pro"/>
        </a:defRPr>
      </a:lvl2pPr>
      <a:lvl3pPr marL="50400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lang="en-GB" sz="1800" b="0" i="0" u="none" strike="noStrike" kern="1200" cap="none" dirty="0" smtClean="0">
          <a:solidFill>
            <a:srgbClr val="5A5D61"/>
          </a:solidFill>
          <a:latin typeface="Source Sans Pro"/>
          <a:ea typeface="+mn-ea"/>
          <a:cs typeface="+mn-cs"/>
          <a:sym typeface="Source Sans Pro"/>
        </a:defRPr>
      </a:lvl3pPr>
      <a:lvl4pPr marL="75600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lang="en-GB" sz="1800" b="0" i="0" u="none" strike="noStrike" kern="1200" cap="none" dirty="0" smtClean="0">
          <a:solidFill>
            <a:srgbClr val="5A5D61"/>
          </a:solidFill>
          <a:latin typeface="Source Sans Pro"/>
          <a:ea typeface="+mn-ea"/>
          <a:cs typeface="+mn-cs"/>
          <a:sym typeface="Source Sans Pro"/>
        </a:defRPr>
      </a:lvl4pPr>
      <a:lvl5pPr marL="100800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lang="x-none" sz="1800" b="0" i="0" u="none" strike="noStrike" kern="1200" cap="none" dirty="0">
          <a:solidFill>
            <a:srgbClr val="5A5D61"/>
          </a:solidFill>
          <a:latin typeface="Source Sans Pro"/>
          <a:ea typeface="+mn-ea"/>
          <a:cs typeface="+mn-cs"/>
          <a:sym typeface="Source Sans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superbelfrzy.edu.pl/pomyslodajnia/pokazac-innym-sile-tik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kcjaenter.pl/baza-wiedzy/tutorial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watch?v=1IMn5ksaNbA&amp;list=PLspRteCLcBwOwUqzOadgL5LnDFLadNWf2&amp;index=2&amp;t=0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kcjaenter.pl/baza-wiedzy/post/poradnik-jak-wdrozyc-w-szkole-office-365-lub-g-suite-w-10-dn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news.pl/badania-i-debaty/badania/2736-model-samr-czyli-o-technologii-w-nauczani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ekcjaenter.pl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lekcjaenter.pl/szkolenia/jak-skorzystac-ze-szkolen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lekcjaenter.pl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kontakt@lekcjaenter.p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>
            <a:spLocks noGrp="1"/>
          </p:cNvSpPr>
          <p:nvPr>
            <p:ph type="ctrTitle"/>
          </p:nvPr>
        </p:nvSpPr>
        <p:spPr>
          <a:xfrm>
            <a:off x="738188" y="1755177"/>
            <a:ext cx="8174318" cy="1658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3600"/>
              <a:buFont typeface="Source Sans Pro"/>
              <a:buNone/>
            </a:pPr>
            <a:r>
              <a:rPr lang="pl-PL" sz="4000" dirty="0"/>
              <a:t>10 kroków do aktywnej szkoły z TIK</a:t>
            </a:r>
            <a:endParaRPr sz="4000" dirty="0"/>
          </a:p>
        </p:txBody>
      </p:sp>
      <p:sp>
        <p:nvSpPr>
          <p:cNvPr id="278" name="Google Shape;278;p34"/>
          <p:cNvSpPr txBox="1">
            <a:spLocks noGrp="1"/>
          </p:cNvSpPr>
          <p:nvPr>
            <p:ph type="subTitle" idx="1"/>
          </p:nvPr>
        </p:nvSpPr>
        <p:spPr>
          <a:xfrm>
            <a:off x="738188" y="2941681"/>
            <a:ext cx="7702920" cy="94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pl-PL" sz="2800" dirty="0"/>
              <a:t>Rekomendacje dla dyrektorów szkół i nauczycieli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082178D6-9465-7840-8D93-34DDFE13C9BD}"/>
              </a:ext>
            </a:extLst>
          </p:cNvPr>
          <p:cNvCxnSpPr/>
          <p:nvPr/>
        </p:nvCxnSpPr>
        <p:spPr>
          <a:xfrm flipH="1">
            <a:off x="831480" y="6123008"/>
            <a:ext cx="831252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278;p34"/>
          <p:cNvSpPr txBox="1">
            <a:spLocks/>
          </p:cNvSpPr>
          <p:nvPr/>
        </p:nvSpPr>
        <p:spPr>
          <a:xfrm>
            <a:off x="738188" y="3599591"/>
            <a:ext cx="5719791" cy="77915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85750" lvl="0" indent="-28575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1440"/>
              <a:buFont typeface="Source Sans Pro"/>
              <a:buNone/>
              <a:defRPr lang="en-GB" sz="1800" b="0" i="0" u="none" strike="noStrike" kern="1200" cap="none">
                <a:solidFill>
                  <a:srgbClr val="57575B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52000" lvl="1" indent="-252000" algn="ctr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1200"/>
              <a:buFont typeface="Wingdings" pitchFamily="2" charset="2"/>
              <a:buNone/>
              <a:defRPr lang="en-GB" sz="1800" b="0" i="0" u="none" strike="noStrike" kern="1200" cap="none">
                <a:solidFill>
                  <a:schemeClr val="lt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lvl="2" indent="-252000" algn="ctr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1080"/>
              <a:buFont typeface="Wingdings" pitchFamily="2" charset="2"/>
              <a:buNone/>
              <a:defRPr lang="en-GB" sz="1800" b="0" i="0" u="none" strike="noStrike" kern="1200" cap="none">
                <a:solidFill>
                  <a:schemeClr val="lt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lvl="3" indent="-252000" algn="ctr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840"/>
              <a:buFont typeface="Wingdings" pitchFamily="2" charset="2"/>
              <a:buNone/>
              <a:defRPr lang="en-GB" sz="1800" b="0" i="0" u="none" strike="noStrike" kern="1200" cap="none">
                <a:solidFill>
                  <a:schemeClr val="lt1"/>
                </a:solidFill>
                <a:latin typeface="Source Sans Pro"/>
                <a:ea typeface="+mn-ea"/>
                <a:cs typeface="+mn-cs"/>
                <a:sym typeface="Source Sans Pro"/>
              </a:defRPr>
            </a:lvl4pPr>
            <a:lvl5pPr marL="1008000" lvl="4" indent="-252000" algn="ctr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840"/>
              <a:buFont typeface="Wingdings" pitchFamily="2" charset="2"/>
              <a:buNone/>
              <a:defRPr lang="x-none" sz="1800" b="0" i="0" u="none" strike="noStrike" kern="1200" cap="none">
                <a:solidFill>
                  <a:schemeClr val="lt1"/>
                </a:solidFill>
                <a:latin typeface="Source Sans Pro"/>
                <a:ea typeface="+mn-ea"/>
                <a:cs typeface="+mn-cs"/>
                <a:sym typeface="Source Sans Pro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840"/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840"/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840"/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840"/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pl-PL" sz="2000" dirty="0" smtClean="0"/>
              <a:t>Dorota Pintal, konsultantka ds. zarządzania szkołą w projekcie „Lekcja:Enter”</a:t>
            </a:r>
          </a:p>
          <a:p>
            <a:pPr marL="0" indent="0">
              <a:spcBef>
                <a:spcPts val="0"/>
              </a:spcBef>
            </a:pPr>
            <a:endParaRPr lang="pl-PL" sz="2000" dirty="0"/>
          </a:p>
        </p:txBody>
      </p:sp>
      <p:sp>
        <p:nvSpPr>
          <p:cNvPr id="6" name="Google Shape;278;p34"/>
          <p:cNvSpPr txBox="1">
            <a:spLocks/>
          </p:cNvSpPr>
          <p:nvPr/>
        </p:nvSpPr>
        <p:spPr>
          <a:xfrm>
            <a:off x="738188" y="4378749"/>
            <a:ext cx="2444155" cy="4599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85750" lvl="0" indent="-28575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1440"/>
              <a:buFont typeface="Source Sans Pro"/>
              <a:buNone/>
              <a:defRPr lang="en-GB" sz="1800" b="0" i="0" u="none" strike="noStrike" kern="1200" cap="none">
                <a:solidFill>
                  <a:srgbClr val="57575B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52000" lvl="1" indent="-252000" algn="ctr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F00"/>
              </a:buClr>
              <a:buSzPts val="1200"/>
              <a:buFont typeface="Wingdings" pitchFamily="2" charset="2"/>
              <a:buNone/>
              <a:defRPr lang="en-GB" sz="1800" b="0" i="0" u="none" strike="noStrike" kern="1200" cap="none">
                <a:solidFill>
                  <a:schemeClr val="lt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lvl="2" indent="-252000" algn="ctr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1080"/>
              <a:buFont typeface="Wingdings" pitchFamily="2" charset="2"/>
              <a:buNone/>
              <a:defRPr lang="en-GB" sz="1800" b="0" i="0" u="none" strike="noStrike" kern="1200" cap="none">
                <a:solidFill>
                  <a:schemeClr val="lt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lvl="3" indent="-252000" algn="ctr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840"/>
              <a:buFont typeface="Wingdings" pitchFamily="2" charset="2"/>
              <a:buNone/>
              <a:defRPr lang="en-GB" sz="1800" b="0" i="0" u="none" strike="noStrike" kern="1200" cap="none">
                <a:solidFill>
                  <a:schemeClr val="lt1"/>
                </a:solidFill>
                <a:latin typeface="Source Sans Pro"/>
                <a:ea typeface="+mn-ea"/>
                <a:cs typeface="+mn-cs"/>
                <a:sym typeface="Source Sans Pro"/>
              </a:defRPr>
            </a:lvl4pPr>
            <a:lvl5pPr marL="1008000" lvl="4" indent="-252000" algn="ctr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840"/>
              <a:buFont typeface="Wingdings" pitchFamily="2" charset="2"/>
              <a:buNone/>
              <a:defRPr lang="x-none" sz="1800" b="0" i="0" u="none" strike="noStrike" kern="1200" cap="none">
                <a:solidFill>
                  <a:schemeClr val="lt1"/>
                </a:solidFill>
                <a:latin typeface="Source Sans Pro"/>
                <a:ea typeface="+mn-ea"/>
                <a:cs typeface="+mn-cs"/>
                <a:sym typeface="Source Sans Pro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840"/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840"/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840"/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840"/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pl-PL" sz="1600" dirty="0" smtClean="0"/>
              <a:t>Webinarium 6.09.2022</a:t>
            </a:r>
          </a:p>
          <a:p>
            <a:pPr marL="0" indent="0">
              <a:spcBef>
                <a:spcPts val="0"/>
              </a:spcBef>
            </a:pP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Smartfon na lekcji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10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233986-1E20-B04D-BAC9-A50D01E96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/>
              <a:t>Lekcja:Enter</a:t>
            </a:r>
            <a:r>
              <a:rPr lang="en-GB" dirty="0"/>
              <a:t>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6D28720D-B1B2-DC49-86AF-ED9EB122A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850" y="2128139"/>
            <a:ext cx="3867150" cy="4351338"/>
          </a:xfrm>
        </p:spPr>
        <p:txBody>
          <a:bodyPr/>
          <a:lstStyle/>
          <a:p>
            <a:r>
              <a:rPr lang="pl-PL" sz="2400" dirty="0"/>
              <a:t>Zmiany w statutach</a:t>
            </a:r>
          </a:p>
          <a:p>
            <a:r>
              <a:rPr lang="pl-PL" sz="2400" dirty="0"/>
              <a:t>Ustalenie zasad korzystania ze smartfonów z rodzicami i/lub uczniami</a:t>
            </a:r>
          </a:p>
          <a:p>
            <a:r>
              <a:rPr lang="pl-PL" sz="2400" dirty="0"/>
              <a:t>Dobór aplikacji przydatnych w realizacji podstawy programowej</a:t>
            </a:r>
          </a:p>
          <a:p>
            <a:r>
              <a:rPr lang="pl-PL" sz="2400" dirty="0"/>
              <a:t>Baza scenariuszy lekcji</a:t>
            </a:r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dirty="0"/>
          </a:p>
          <a:p>
            <a:endParaRPr lang="x-none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="" xmlns:a16="http://schemas.microsoft.com/office/drawing/2014/main" id="{99581768-F06D-44D2-81B0-12429F1FE60A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2100" y="1482435"/>
            <a:ext cx="2962504" cy="4578417"/>
          </a:xfrm>
        </p:spPr>
      </p:pic>
    </p:spTree>
    <p:extLst>
      <p:ext uri="{BB962C8B-B14F-4D97-AF65-F5344CB8AC3E}">
        <p14:creationId xmlns:p14="http://schemas.microsoft.com/office/powerpoint/2010/main" val="213944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9961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A47BD4A-869C-544B-97E8-8C38CC6B96FA}"/>
              </a:ext>
            </a:extLst>
          </p:cNvPr>
          <p:cNvGrpSpPr/>
          <p:nvPr/>
        </p:nvGrpSpPr>
        <p:grpSpPr>
          <a:xfrm>
            <a:off x="0" y="4847677"/>
            <a:ext cx="6817283" cy="1757911"/>
            <a:chOff x="609600" y="1468604"/>
            <a:chExt cx="6817283" cy="1757911"/>
          </a:xfrm>
          <a:effectLst>
            <a:outerShdw blurRad="114300" dist="88900" dir="2700000" algn="tl" rotWithShape="0">
              <a:prstClr val="black">
                <a:alpha val="18000"/>
              </a:prstClr>
            </a:outerShdw>
          </a:effectLst>
        </p:grpSpPr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C85A28CC-680A-1042-BA57-4CE5B8D5E816}"/>
                </a:ext>
              </a:extLst>
            </p:cNvPr>
            <p:cNvSpPr/>
            <p:nvPr/>
          </p:nvSpPr>
          <p:spPr>
            <a:xfrm>
              <a:off x="795129" y="1976718"/>
              <a:ext cx="6037849" cy="1249797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7999" rtlCol="0" anchor="ctr"/>
            <a:lstStyle/>
            <a:p>
              <a:pPr>
                <a:lnSpc>
                  <a:spcPts val="3400"/>
                </a:lnSpc>
              </a:pPr>
              <a:r>
                <a:rPr lang="pl-PL" sz="3200" b="1" dirty="0">
                  <a:latin typeface="Source Sans Pro" panose="020B0503030403020204" pitchFamily="34" charset="77"/>
                </a:rPr>
                <a:t>Angażowanie uczniów </a:t>
              </a:r>
              <a:br>
                <a:rPr lang="pl-PL" sz="3200" b="1" dirty="0">
                  <a:latin typeface="Source Sans Pro" panose="020B0503030403020204" pitchFamily="34" charset="77"/>
                </a:rPr>
              </a:br>
              <a:r>
                <a:rPr lang="pl-PL" sz="3200" b="1" dirty="0">
                  <a:latin typeface="Source Sans Pro" panose="020B0503030403020204" pitchFamily="34" charset="77"/>
                </a:rPr>
                <a:t>z TIK</a:t>
              </a:r>
              <a:endParaRPr lang="x-none" sz="3200" b="1" dirty="0">
                <a:latin typeface="Source Sans Pro" panose="020B0503030403020204" pitchFamily="34" charset="77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EBDA1F67-81A1-9A48-BC3A-00C3CAC4A672}"/>
                </a:ext>
              </a:extLst>
            </p:cNvPr>
            <p:cNvSpPr/>
            <p:nvPr/>
          </p:nvSpPr>
          <p:spPr>
            <a:xfrm>
              <a:off x="6549231" y="1694330"/>
              <a:ext cx="779929" cy="510988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EE9946A5-1976-824D-AE4A-E37B1F6AFA9E}"/>
                </a:ext>
              </a:extLst>
            </p:cNvPr>
            <p:cNvSpPr/>
            <p:nvPr/>
          </p:nvSpPr>
          <p:spPr>
            <a:xfrm>
              <a:off x="6159266" y="1468604"/>
              <a:ext cx="262475" cy="191382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F8129E70-56D3-F44D-BA68-13D846ACEF40}"/>
                </a:ext>
              </a:extLst>
            </p:cNvPr>
            <p:cNvSpPr/>
            <p:nvPr/>
          </p:nvSpPr>
          <p:spPr>
            <a:xfrm>
              <a:off x="7045746" y="2348102"/>
              <a:ext cx="381137" cy="230345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7E96C60-5A4E-F44B-94E1-D17B939A5D59}"/>
                </a:ext>
              </a:extLst>
            </p:cNvPr>
            <p:cNvSpPr/>
            <p:nvPr/>
          </p:nvSpPr>
          <p:spPr>
            <a:xfrm>
              <a:off x="609600" y="1976718"/>
              <a:ext cx="941294" cy="1249797"/>
            </a:xfrm>
            <a:prstGeom prst="rect">
              <a:avLst/>
            </a:prstGeom>
            <a:solidFill>
              <a:srgbClr val="5A5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6600" b="1" dirty="0">
                  <a:latin typeface="Source Sans Pro" panose="020B0503030403020204" pitchFamily="34" charset="77"/>
                </a:rPr>
                <a:t>3</a:t>
              </a:r>
              <a:endParaRPr lang="x-none" sz="6600" b="1" dirty="0">
                <a:latin typeface="Source Sans Pro" panose="020B0503030403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26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kahoot.it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12</a:t>
            </a:fld>
            <a:endParaRPr lang="pl-PL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6D28720D-B1B2-DC49-86AF-ED9EB122A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936" y="5829399"/>
            <a:ext cx="7867963" cy="882199"/>
          </a:xfrm>
        </p:spPr>
        <p:txBody>
          <a:bodyPr>
            <a:normAutofit/>
          </a:bodyPr>
          <a:lstStyle/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dirty="0"/>
          </a:p>
          <a:p>
            <a:endParaRPr lang="x-none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8DF63F42-682F-4A7B-9FC3-6DA603937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6" y="2055270"/>
            <a:ext cx="4876800" cy="304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66C119A6-2409-40DD-A04F-61EDE270F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889" y="2055270"/>
            <a:ext cx="44481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75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Aplikacje angażujące uczniów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13</a:t>
            </a:fld>
            <a:endParaRPr lang="pl-PL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6D28720D-B1B2-DC49-86AF-ED9EB122A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850" y="1962601"/>
            <a:ext cx="3867150" cy="4351338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Sposoby na utrwalenie materiału – </a:t>
            </a:r>
            <a:r>
              <a:rPr lang="pl-PL" sz="2400" dirty="0" err="1"/>
              <a:t>Kahoot</a:t>
            </a:r>
            <a:r>
              <a:rPr lang="pl-PL" sz="2400" dirty="0"/>
              <a:t>, </a:t>
            </a:r>
            <a:r>
              <a:rPr lang="pl-PL" sz="2400" dirty="0" err="1"/>
              <a:t>Quizizz</a:t>
            </a:r>
            <a:r>
              <a:rPr lang="pl-PL" sz="2400" dirty="0"/>
              <a:t>, </a:t>
            </a:r>
            <a:r>
              <a:rPr lang="pl-PL" sz="2400" dirty="0" err="1"/>
              <a:t>Quizlet</a:t>
            </a:r>
            <a:r>
              <a:rPr lang="pl-PL" sz="2400" dirty="0"/>
              <a:t>, </a:t>
            </a:r>
            <a:r>
              <a:rPr lang="pl-PL" sz="2400" dirty="0" err="1"/>
              <a:t>Plickers</a:t>
            </a:r>
            <a:endParaRPr lang="pl-PL" sz="2400" dirty="0"/>
          </a:p>
          <a:p>
            <a:r>
              <a:rPr lang="pl-PL" sz="2400" dirty="0"/>
              <a:t>Budowanie portfolio – </a:t>
            </a:r>
            <a:r>
              <a:rPr lang="pl-PL" sz="2400" dirty="0" err="1"/>
              <a:t>Padlet</a:t>
            </a:r>
            <a:r>
              <a:rPr lang="pl-PL" sz="2400" dirty="0"/>
              <a:t>, </a:t>
            </a:r>
            <a:r>
              <a:rPr lang="pl-PL" sz="2400" dirty="0" err="1"/>
              <a:t>Wakelet</a:t>
            </a:r>
            <a:r>
              <a:rPr lang="pl-PL" sz="2400" dirty="0"/>
              <a:t>, </a:t>
            </a:r>
            <a:r>
              <a:rPr lang="pl-PL" sz="2400" dirty="0" err="1"/>
              <a:t>Blogger</a:t>
            </a:r>
            <a:endParaRPr lang="pl-PL" sz="2400" dirty="0"/>
          </a:p>
          <a:p>
            <a:r>
              <a:rPr lang="pl-PL" sz="2400" dirty="0"/>
              <a:t>Tworzenie animacji i video - </a:t>
            </a:r>
            <a:r>
              <a:rPr lang="pl-PL" sz="2400" dirty="0" err="1"/>
              <a:t>Animoto</a:t>
            </a:r>
            <a:r>
              <a:rPr lang="pl-PL" sz="2400" dirty="0"/>
              <a:t>, </a:t>
            </a:r>
            <a:r>
              <a:rPr lang="pl-PL" sz="2400" dirty="0" err="1"/>
              <a:t>Magisto</a:t>
            </a:r>
            <a:r>
              <a:rPr lang="pl-PL" sz="2400" dirty="0"/>
              <a:t> </a:t>
            </a:r>
          </a:p>
          <a:p>
            <a:r>
              <a:rPr lang="pl-PL" sz="2400" dirty="0"/>
              <a:t>Zadanie domowe z TIK – </a:t>
            </a:r>
            <a:r>
              <a:rPr lang="pl-PL" sz="2400" dirty="0" err="1"/>
              <a:t>LearningApps</a:t>
            </a:r>
            <a:r>
              <a:rPr lang="pl-PL" sz="2400" dirty="0"/>
              <a:t>, </a:t>
            </a:r>
            <a:r>
              <a:rPr lang="pl-PL" sz="2400" dirty="0" err="1"/>
              <a:t>Padlet</a:t>
            </a:r>
            <a:endParaRPr lang="pl-PL" sz="2400" dirty="0"/>
          </a:p>
          <a:p>
            <a:r>
              <a:rPr lang="pl-PL" sz="2400" dirty="0"/>
              <a:t>Wirtualne tablice – Open Board, </a:t>
            </a:r>
            <a:r>
              <a:rPr lang="pl-PL" sz="2400" dirty="0" err="1"/>
              <a:t>Jamboard</a:t>
            </a:r>
            <a:r>
              <a:rPr lang="pl-PL" sz="2400" dirty="0"/>
              <a:t>, </a:t>
            </a:r>
            <a:r>
              <a:rPr lang="pl-PL" sz="2400" dirty="0" err="1"/>
              <a:t>Whiteboard</a:t>
            </a:r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dirty="0"/>
          </a:p>
          <a:p>
            <a:endParaRPr lang="x-none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="" xmlns:a16="http://schemas.microsoft.com/office/drawing/2014/main" id="{1D00AA3D-7AC4-4B38-AFDE-8C48C97CACC6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831284" y="1962602"/>
            <a:ext cx="3868818" cy="3216970"/>
          </a:xfr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20777537-2CA7-444A-BB35-0E9E63D5CC7E}"/>
              </a:ext>
            </a:extLst>
          </p:cNvPr>
          <p:cNvSpPr txBox="1"/>
          <p:nvPr/>
        </p:nvSpPr>
        <p:spPr>
          <a:xfrm>
            <a:off x="4831284" y="5179571"/>
            <a:ext cx="3867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hlinkClick r:id="rId4" tooltip="https://www.superbelfrzy.edu.pl/pomyslodajnia/pokazac-innym-sile-tiku/"/>
              </a:rPr>
              <a:t>To zdjęcie</a:t>
            </a:r>
            <a:r>
              <a:rPr lang="pl-PL" sz="900" dirty="0"/>
              <a:t>, autor: Nieznany autor, licencja: </a:t>
            </a:r>
            <a:r>
              <a:rPr lang="pl-PL" sz="900" dirty="0">
                <a:hlinkClick r:id="rId5" tooltip="https://creativecommons.org/licenses/by-sa/3.0/"/>
              </a:rPr>
              <a:t>CC BY-SA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140457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13 tutoriali dot. wybranych aplikacji – dostępne też </a:t>
            </a:r>
            <a:br>
              <a:rPr lang="pl-PL" dirty="0"/>
            </a:br>
            <a:r>
              <a:rPr lang="pl-PL" dirty="0"/>
              <a:t>dla nauczycieli nieuczestniczących w projekcie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14</a:t>
            </a:fld>
            <a:endParaRPr lang="pl-PL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6D28720D-B1B2-DC49-86AF-ED9EB122A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936" y="5829399"/>
            <a:ext cx="7867963" cy="882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/>
              <a:t>Link do </a:t>
            </a:r>
            <a:r>
              <a:rPr lang="pl-PL" sz="2200" dirty="0" smtClean="0"/>
              <a:t>tutoriali</a:t>
            </a:r>
            <a:r>
              <a:rPr lang="pl-PL" sz="2200" dirty="0"/>
              <a:t>: </a:t>
            </a:r>
            <a:r>
              <a:rPr lang="pl-P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https://lekcjaenter.pl/baza-wiedzy/tutoriale</a:t>
            </a:r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dirty="0"/>
          </a:p>
          <a:p>
            <a:endParaRPr lang="x-none" dirty="0"/>
          </a:p>
        </p:txBody>
      </p:sp>
      <p:pic>
        <p:nvPicPr>
          <p:cNvPr id="13" name="Symbol zastępczy obrazu 6" descr="widać tytuł: &quot;Sposoby na utrwalanie materiału na lekcji z użyciem TIK&quot;" title="screen z początu tutorialu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8789" y="1435100"/>
            <a:ext cx="6851311" cy="422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41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4770"/>
            <a:ext cx="9144000" cy="688277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98E971D-323F-9649-91A9-EBE77DDB6A7D}"/>
              </a:ext>
            </a:extLst>
          </p:cNvPr>
          <p:cNvGrpSpPr/>
          <p:nvPr/>
        </p:nvGrpSpPr>
        <p:grpSpPr>
          <a:xfrm>
            <a:off x="177800" y="4443486"/>
            <a:ext cx="8636000" cy="2162102"/>
            <a:chOff x="53008" y="1468604"/>
            <a:chExt cx="7373875" cy="2162102"/>
          </a:xfrm>
          <a:effectLst>
            <a:outerShdw blurRad="114300" dist="88900" dir="2700000" algn="tl" rotWithShape="0">
              <a:prstClr val="black">
                <a:alpha val="18000"/>
              </a:prstClr>
            </a:outerShdw>
          </a:effectLst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041AA3AE-A7CE-364C-A30C-6C59748BD67B}"/>
                </a:ext>
              </a:extLst>
            </p:cNvPr>
            <p:cNvSpPr/>
            <p:nvPr/>
          </p:nvSpPr>
          <p:spPr>
            <a:xfrm>
              <a:off x="209405" y="1976718"/>
              <a:ext cx="6595321" cy="1653988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000" rtlCol="0" anchor="ctr"/>
            <a:lstStyle/>
            <a:p>
              <a:pPr>
                <a:lnSpc>
                  <a:spcPts val="3400"/>
                </a:lnSpc>
              </a:pPr>
              <a:r>
                <a:rPr lang="pl-PL" sz="3200" b="1" dirty="0">
                  <a:latin typeface="Source Sans Pro" panose="020B0503030403020204" pitchFamily="34" charset="77"/>
                </a:rPr>
                <a:t>Wykorzystanie TIK w metodach aktywizujących, np. w projekcie uczniowskim</a:t>
              </a:r>
              <a:endParaRPr lang="x-none" sz="3200" b="1" dirty="0">
                <a:latin typeface="Source Sans Pro" panose="020B0503030403020204" pitchFamily="34" charset="77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D9670291-FD51-874E-A1FB-463C3070AE1F}"/>
                </a:ext>
              </a:extLst>
            </p:cNvPr>
            <p:cNvSpPr/>
            <p:nvPr/>
          </p:nvSpPr>
          <p:spPr>
            <a:xfrm>
              <a:off x="6549231" y="1694330"/>
              <a:ext cx="779929" cy="510988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B5E2646B-CBEA-8548-87E6-E2ADEFDFD74E}"/>
                </a:ext>
              </a:extLst>
            </p:cNvPr>
            <p:cNvSpPr/>
            <p:nvPr/>
          </p:nvSpPr>
          <p:spPr>
            <a:xfrm>
              <a:off x="6159266" y="1468604"/>
              <a:ext cx="262475" cy="191382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D8673160-D2C7-D246-867B-73BE81DC4445}"/>
                </a:ext>
              </a:extLst>
            </p:cNvPr>
            <p:cNvSpPr/>
            <p:nvPr/>
          </p:nvSpPr>
          <p:spPr>
            <a:xfrm>
              <a:off x="7045746" y="2348102"/>
              <a:ext cx="381137" cy="230345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CE4A696-F099-2C4E-906C-2F38623D74A4}"/>
                </a:ext>
              </a:extLst>
            </p:cNvPr>
            <p:cNvSpPr/>
            <p:nvPr/>
          </p:nvSpPr>
          <p:spPr>
            <a:xfrm>
              <a:off x="53008" y="1976718"/>
              <a:ext cx="941294" cy="1653988"/>
            </a:xfrm>
            <a:prstGeom prst="rect">
              <a:avLst/>
            </a:prstGeom>
            <a:solidFill>
              <a:srgbClr val="5A5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6600" b="1" dirty="0">
                  <a:latin typeface="Source Sans Pro" panose="020B0503030403020204" pitchFamily="34" charset="77"/>
                </a:rPr>
                <a:t>4</a:t>
              </a:r>
              <a:endParaRPr lang="x-none" sz="6600" b="1" dirty="0">
                <a:latin typeface="Source Sans Pro" panose="020B0503030403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06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Włączanie TIK do metod aktywizujących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16</a:t>
            </a:fld>
            <a:endParaRPr lang="pl-PL"/>
          </a:p>
        </p:txBody>
      </p:sp>
      <p:pic>
        <p:nvPicPr>
          <p:cNvPr id="12" name="Symbol zastępczy obrazu 11">
            <a:extLst>
              <a:ext uri="{FF2B5EF4-FFF2-40B4-BE49-F238E27FC236}">
                <a16:creationId xmlns="" xmlns:a16="http://schemas.microsoft.com/office/drawing/2014/main" id="{FACACFB4-4743-404E-B6A7-5EB5B29FB0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9348" y="1905000"/>
            <a:ext cx="2448177" cy="1692044"/>
          </a:xfrm>
          <a:prstGeom prst="rect">
            <a:avLst/>
          </a:prstGeom>
        </p:spPr>
      </p:pic>
      <p:pic>
        <p:nvPicPr>
          <p:cNvPr id="13" name="Symbol zastępczy obrazu 19">
            <a:extLst>
              <a:ext uri="{FF2B5EF4-FFF2-40B4-BE49-F238E27FC236}">
                <a16:creationId xmlns="" xmlns:a16="http://schemas.microsoft.com/office/drawing/2014/main" id="{64D1D5DE-5F68-4552-B93C-ED08EB6B25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5157" y="1902705"/>
            <a:ext cx="2440245" cy="1692044"/>
          </a:xfrm>
          <a:prstGeom prst="roundRect">
            <a:avLst>
              <a:gd name="adj" fmla="val 1858"/>
            </a:avLst>
          </a:prstGeom>
        </p:spPr>
      </p:pic>
      <p:pic>
        <p:nvPicPr>
          <p:cNvPr id="14" name="Picture Placeholder 8">
            <a:extLst>
              <a:ext uri="{FF2B5EF4-FFF2-40B4-BE49-F238E27FC236}">
                <a16:creationId xmlns="" xmlns:a16="http://schemas.microsoft.com/office/drawing/2014/main" id="{9123FA12-4B3D-E740-B76D-C4D6521A3D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3035" y="1902704"/>
            <a:ext cx="2441569" cy="1692045"/>
          </a:xfrm>
          <a:prstGeom prst="roundRect">
            <a:avLst>
              <a:gd name="adj" fmla="val 1858"/>
            </a:avLst>
          </a:prstGeom>
        </p:spPr>
      </p:pic>
      <p:sp>
        <p:nvSpPr>
          <p:cNvPr id="15" name="Content Placeholder 9">
            <a:extLst>
              <a:ext uri="{FF2B5EF4-FFF2-40B4-BE49-F238E27FC236}">
                <a16:creationId xmlns="" xmlns:a16="http://schemas.microsoft.com/office/drawing/2014/main" id="{6D28720D-B1B2-DC49-86AF-ED9EB122A969}"/>
              </a:ext>
            </a:extLst>
          </p:cNvPr>
          <p:cNvSpPr txBox="1">
            <a:spLocks/>
          </p:cNvSpPr>
          <p:nvPr/>
        </p:nvSpPr>
        <p:spPr>
          <a:xfrm>
            <a:off x="489349" y="3777936"/>
            <a:ext cx="2205038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4pPr>
            <a:lvl5pPr marL="100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x-none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/>
              <a:t>Lekcja odwrócona</a:t>
            </a:r>
            <a:endParaRPr lang="x-none" b="1" dirty="0"/>
          </a:p>
        </p:txBody>
      </p:sp>
      <p:sp>
        <p:nvSpPr>
          <p:cNvPr id="16" name="Text Placeholder 5">
            <a:extLst>
              <a:ext uri="{FF2B5EF4-FFF2-40B4-BE49-F238E27FC236}">
                <a16:creationId xmlns="" xmlns:a16="http://schemas.microsoft.com/office/drawing/2014/main" id="{B8EFB3CF-FD65-F844-A20D-08ABED7C21F6}"/>
              </a:ext>
            </a:extLst>
          </p:cNvPr>
          <p:cNvSpPr txBox="1">
            <a:spLocks/>
          </p:cNvSpPr>
          <p:nvPr/>
        </p:nvSpPr>
        <p:spPr>
          <a:xfrm>
            <a:off x="489349" y="4354210"/>
            <a:ext cx="2205038" cy="191629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4pPr>
            <a:lvl5pPr marL="100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x-none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/>
              <a:t>Zadanie domowe</a:t>
            </a:r>
          </a:p>
          <a:p>
            <a:pPr marL="0" indent="0">
              <a:buNone/>
            </a:pPr>
            <a:r>
              <a:rPr lang="pl-PL"/>
              <a:t>Zadanie na lekcji</a:t>
            </a:r>
            <a:endParaRPr lang="x-none"/>
          </a:p>
          <a:p>
            <a:pPr marL="0" indent="0">
              <a:buNone/>
            </a:pPr>
            <a:endParaRPr lang="x-none"/>
          </a:p>
        </p:txBody>
      </p:sp>
      <p:sp>
        <p:nvSpPr>
          <p:cNvPr id="17" name="Text Placeholder 6">
            <a:extLst>
              <a:ext uri="{FF2B5EF4-FFF2-40B4-BE49-F238E27FC236}">
                <a16:creationId xmlns="" xmlns:a16="http://schemas.microsoft.com/office/drawing/2014/main" id="{9B20A99F-0040-194B-92EA-F9A5640D3807}"/>
              </a:ext>
            </a:extLst>
          </p:cNvPr>
          <p:cNvSpPr txBox="1">
            <a:spLocks/>
          </p:cNvSpPr>
          <p:nvPr/>
        </p:nvSpPr>
        <p:spPr>
          <a:xfrm>
            <a:off x="3203784" y="3777936"/>
            <a:ext cx="2197894" cy="576262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4pPr>
            <a:lvl5pPr marL="100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x-none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/>
              <a:t>Projekt uczniowski</a:t>
            </a:r>
            <a:endParaRPr lang="x-none" b="1" dirty="0"/>
          </a:p>
        </p:txBody>
      </p:sp>
      <p:sp>
        <p:nvSpPr>
          <p:cNvPr id="18" name="Content Placeholder 15">
            <a:extLst>
              <a:ext uri="{FF2B5EF4-FFF2-40B4-BE49-F238E27FC236}">
                <a16:creationId xmlns="" xmlns:a16="http://schemas.microsoft.com/office/drawing/2014/main" id="{CA265DA4-68A3-4749-9E83-FE9D7B1B7A7C}"/>
              </a:ext>
            </a:extLst>
          </p:cNvPr>
          <p:cNvSpPr txBox="1">
            <a:spLocks/>
          </p:cNvSpPr>
          <p:nvPr/>
        </p:nvSpPr>
        <p:spPr>
          <a:xfrm>
            <a:off x="3202774" y="4354209"/>
            <a:ext cx="2200805" cy="191629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4pPr>
            <a:lvl5pPr marL="100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x-none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/>
              <a:t>Zespołowe lub indywidualne wykonywanie zadań</a:t>
            </a:r>
            <a:endParaRPr lang="x-none"/>
          </a:p>
          <a:p>
            <a:pPr marL="0" indent="0">
              <a:buNone/>
            </a:pPr>
            <a:endParaRPr lang="x-none"/>
          </a:p>
        </p:txBody>
      </p:sp>
      <p:sp>
        <p:nvSpPr>
          <p:cNvPr id="19" name="Content Placeholder 17">
            <a:extLst>
              <a:ext uri="{FF2B5EF4-FFF2-40B4-BE49-F238E27FC236}">
                <a16:creationId xmlns="" xmlns:a16="http://schemas.microsoft.com/office/drawing/2014/main" id="{50DFFB8E-7CAA-6446-8838-F2E2615C9948}"/>
              </a:ext>
            </a:extLst>
          </p:cNvPr>
          <p:cNvSpPr txBox="1">
            <a:spLocks/>
          </p:cNvSpPr>
          <p:nvPr/>
        </p:nvSpPr>
        <p:spPr>
          <a:xfrm>
            <a:off x="5912164" y="3802014"/>
            <a:ext cx="2199085" cy="576262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4pPr>
            <a:lvl5pPr marL="100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x-none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 err="1"/>
              <a:t>WebQuest</a:t>
            </a:r>
            <a:endParaRPr lang="x-none" b="1" dirty="0"/>
          </a:p>
        </p:txBody>
      </p:sp>
      <p:sp>
        <p:nvSpPr>
          <p:cNvPr id="20" name="Text Placeholder 1">
            <a:extLst>
              <a:ext uri="{FF2B5EF4-FFF2-40B4-BE49-F238E27FC236}">
                <a16:creationId xmlns="" xmlns:a16="http://schemas.microsoft.com/office/drawing/2014/main" id="{50C0E488-AD89-0F49-BEC3-EA0083376419}"/>
              </a:ext>
            </a:extLst>
          </p:cNvPr>
          <p:cNvSpPr txBox="1">
            <a:spLocks/>
          </p:cNvSpPr>
          <p:nvPr/>
        </p:nvSpPr>
        <p:spPr>
          <a:xfrm>
            <a:off x="5912065" y="4378285"/>
            <a:ext cx="2201998" cy="191629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4pPr>
            <a:lvl5pPr marL="100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x-none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/>
              <a:t>Projekt  w oparciu o instrukcję umieszczoną na stronie internetowej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88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7">
            <a:extLst>
              <a:ext uri="{FF2B5EF4-FFF2-40B4-BE49-F238E27FC236}">
                <a16:creationId xmlns="" xmlns:a16="http://schemas.microsoft.com/office/drawing/2014/main" id="{EF134BAE-F7DF-4B48-9C49-83365EE50B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" b="-14"/>
          <a:stretch/>
        </p:blipFill>
        <p:spPr>
          <a:xfrm>
            <a:off x="0" y="-252411"/>
            <a:ext cx="9215133" cy="6857999"/>
          </a:xfrm>
          <a:prstGeom prst="roundRect">
            <a:avLst>
              <a:gd name="adj" fmla="val 0"/>
            </a:avLst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98E971D-323F-9649-91A9-EBE77DDB6A7D}"/>
              </a:ext>
            </a:extLst>
          </p:cNvPr>
          <p:cNvGrpSpPr/>
          <p:nvPr/>
        </p:nvGrpSpPr>
        <p:grpSpPr>
          <a:xfrm>
            <a:off x="101600" y="4724400"/>
            <a:ext cx="7373875" cy="1195038"/>
            <a:chOff x="53008" y="1468604"/>
            <a:chExt cx="7373875" cy="2162102"/>
          </a:xfrm>
          <a:effectLst>
            <a:outerShdw blurRad="114300" dist="88900" dir="2700000" algn="tl" rotWithShape="0">
              <a:prstClr val="black">
                <a:alpha val="18000"/>
              </a:prstClr>
            </a:outerShdw>
          </a:effectLst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041AA3AE-A7CE-364C-A30C-6C59748BD67B}"/>
                </a:ext>
              </a:extLst>
            </p:cNvPr>
            <p:cNvSpPr/>
            <p:nvPr/>
          </p:nvSpPr>
          <p:spPr>
            <a:xfrm>
              <a:off x="209405" y="1976718"/>
              <a:ext cx="6595321" cy="1653988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000" rtlCol="0" anchor="ctr"/>
            <a:lstStyle/>
            <a:p>
              <a:pPr>
                <a:lnSpc>
                  <a:spcPts val="3400"/>
                </a:lnSpc>
              </a:pPr>
              <a:r>
                <a:rPr lang="pl-PL" sz="3200" b="1" dirty="0">
                  <a:latin typeface="Source Sans Pro" panose="020B0503030403020204" pitchFamily="34" charset="77"/>
                </a:rPr>
                <a:t>Ocenianie kształtujące z TIK</a:t>
              </a:r>
              <a:endParaRPr lang="x-none" sz="3200" b="1" dirty="0">
                <a:latin typeface="Source Sans Pro" panose="020B0503030403020204" pitchFamily="34" charset="77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D9670291-FD51-874E-A1FB-463C3070AE1F}"/>
                </a:ext>
              </a:extLst>
            </p:cNvPr>
            <p:cNvSpPr/>
            <p:nvPr/>
          </p:nvSpPr>
          <p:spPr>
            <a:xfrm>
              <a:off x="6549231" y="1694330"/>
              <a:ext cx="779929" cy="510988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B5E2646B-CBEA-8548-87E6-E2ADEFDFD74E}"/>
                </a:ext>
              </a:extLst>
            </p:cNvPr>
            <p:cNvSpPr/>
            <p:nvPr/>
          </p:nvSpPr>
          <p:spPr>
            <a:xfrm>
              <a:off x="6159266" y="1468604"/>
              <a:ext cx="262475" cy="191382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D8673160-D2C7-D246-867B-73BE81DC4445}"/>
                </a:ext>
              </a:extLst>
            </p:cNvPr>
            <p:cNvSpPr/>
            <p:nvPr/>
          </p:nvSpPr>
          <p:spPr>
            <a:xfrm>
              <a:off x="7045746" y="2348102"/>
              <a:ext cx="381137" cy="230345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CE4A696-F099-2C4E-906C-2F38623D74A4}"/>
                </a:ext>
              </a:extLst>
            </p:cNvPr>
            <p:cNvSpPr/>
            <p:nvPr/>
          </p:nvSpPr>
          <p:spPr>
            <a:xfrm>
              <a:off x="53008" y="1976718"/>
              <a:ext cx="941294" cy="1653988"/>
            </a:xfrm>
            <a:prstGeom prst="rect">
              <a:avLst/>
            </a:prstGeom>
            <a:solidFill>
              <a:srgbClr val="5A5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6600" b="1" dirty="0">
                  <a:latin typeface="Source Sans Pro" panose="020B0503030403020204" pitchFamily="34" charset="77"/>
                </a:rPr>
                <a:t>5</a:t>
              </a:r>
              <a:endParaRPr lang="x-none" sz="6600" b="1" dirty="0">
                <a:latin typeface="Source Sans Pro" panose="020B0503030403020204" pitchFamily="34" charset="77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CA0C9B2-A909-1947-9680-7307419635D6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650288" y="6188075"/>
            <a:ext cx="493712" cy="4175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1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Ocenianie wspierające ucznia/uczennicę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18</a:t>
            </a:fld>
            <a:endParaRPr lang="pl-PL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6D28720D-B1B2-DC49-86AF-ED9EB122A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90" y="1962601"/>
            <a:ext cx="8190720" cy="4351338"/>
          </a:xfrm>
        </p:spPr>
        <p:txBody>
          <a:bodyPr>
            <a:normAutofit/>
          </a:bodyPr>
          <a:lstStyle/>
          <a:p>
            <a:r>
              <a:rPr lang="pl-PL" sz="2400" dirty="0"/>
              <a:t>Informacja zwrotna: </a:t>
            </a:r>
          </a:p>
          <a:p>
            <a:pPr marL="0" indent="0">
              <a:buNone/>
            </a:pPr>
            <a:r>
              <a:rPr lang="pl-PL" sz="2400" dirty="0"/>
              <a:t>		nauczyciel/nauczycielka </a:t>
            </a:r>
            <a:r>
              <a:rPr lang="pl-PL" sz="2400" dirty="0">
                <a:sym typeface="Wingdings" panose="05000000000000000000" pitchFamily="2" charset="2"/>
              </a:rPr>
              <a:t> uczeń/uczennica</a:t>
            </a:r>
            <a:endParaRPr lang="x-none" sz="2400" dirty="0"/>
          </a:p>
          <a:p>
            <a:r>
              <a:rPr lang="pl-PL" sz="2400" dirty="0"/>
              <a:t>Informacja zwrotna: </a:t>
            </a:r>
          </a:p>
          <a:p>
            <a:pPr marL="0" indent="0">
              <a:buNone/>
            </a:pPr>
            <a:r>
              <a:rPr lang="pl-PL" sz="2400" dirty="0"/>
              <a:t>		uczeń/uczennica </a:t>
            </a:r>
            <a:r>
              <a:rPr lang="pl-PL" sz="2400" dirty="0">
                <a:sym typeface="Wingdings" panose="05000000000000000000" pitchFamily="2" charset="2"/>
              </a:rPr>
              <a:t> nauczyciel/nauczycielka</a:t>
            </a:r>
            <a:endParaRPr lang="x-none" sz="2400" dirty="0"/>
          </a:p>
          <a:p>
            <a:r>
              <a:rPr lang="pl-PL" sz="2400" dirty="0"/>
              <a:t>Aplikacje wspierające: </a:t>
            </a:r>
          </a:p>
          <a:p>
            <a:pPr marL="756000" lvl="4" indent="-33750">
              <a:buNone/>
            </a:pPr>
            <a:r>
              <a:rPr lang="pl-PL" sz="2400" dirty="0"/>
              <a:t>Microsoft </a:t>
            </a:r>
            <a:r>
              <a:rPr lang="pl-PL" sz="2400" dirty="0" err="1"/>
              <a:t>Forms</a:t>
            </a:r>
            <a:r>
              <a:rPr lang="pl-PL" sz="2400" dirty="0"/>
              <a:t>, Formularze Google, </a:t>
            </a:r>
            <a:br>
              <a:rPr lang="pl-PL" sz="2400" dirty="0"/>
            </a:br>
            <a:r>
              <a:rPr lang="pl-PL" sz="2400" dirty="0"/>
              <a:t>możliwość komentowania pracy uczniów w </a:t>
            </a:r>
            <a:r>
              <a:rPr lang="pl-PL" sz="2400" dirty="0" err="1" smtClean="0"/>
              <a:t>Teams</a:t>
            </a:r>
            <a:r>
              <a:rPr lang="pl-PL" sz="2400" dirty="0"/>
              <a:t>;</a:t>
            </a:r>
            <a:r>
              <a:rPr lang="pl-PL" sz="2400" dirty="0" smtClean="0"/>
              <a:t>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err="1"/>
              <a:t>Kahoot</a:t>
            </a:r>
            <a:r>
              <a:rPr lang="pl-PL" sz="2400" dirty="0"/>
              <a:t>, </a:t>
            </a:r>
            <a:r>
              <a:rPr lang="pl-PL" sz="2400" dirty="0" err="1"/>
              <a:t>Quizizz</a:t>
            </a:r>
            <a:r>
              <a:rPr lang="pl-PL" sz="2400" dirty="0"/>
              <a:t>, </a:t>
            </a:r>
            <a:r>
              <a:rPr lang="pl-PL" sz="2400" dirty="0" err="1"/>
              <a:t>Mentimeter</a:t>
            </a:r>
            <a:r>
              <a:rPr lang="pl-PL" sz="2400" dirty="0"/>
              <a:t>, </a:t>
            </a:r>
            <a:r>
              <a:rPr lang="pl-PL" sz="2400" dirty="0" err="1"/>
              <a:t>Answergarden</a:t>
            </a:r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31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98E971D-323F-9649-91A9-EBE77DDB6A7D}"/>
              </a:ext>
            </a:extLst>
          </p:cNvPr>
          <p:cNvGrpSpPr/>
          <p:nvPr/>
        </p:nvGrpSpPr>
        <p:grpSpPr>
          <a:xfrm>
            <a:off x="0" y="3858936"/>
            <a:ext cx="7373875" cy="2162102"/>
            <a:chOff x="53008" y="1468604"/>
            <a:chExt cx="7373875" cy="2162102"/>
          </a:xfrm>
          <a:effectLst>
            <a:outerShdw blurRad="114300" dist="88900" dir="2700000" algn="tl" rotWithShape="0">
              <a:prstClr val="black">
                <a:alpha val="18000"/>
              </a:prstClr>
            </a:outerShdw>
          </a:effectLst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041AA3AE-A7CE-364C-A30C-6C59748BD67B}"/>
                </a:ext>
              </a:extLst>
            </p:cNvPr>
            <p:cNvSpPr/>
            <p:nvPr/>
          </p:nvSpPr>
          <p:spPr>
            <a:xfrm>
              <a:off x="209405" y="1976718"/>
              <a:ext cx="6595321" cy="1653988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000" rtlCol="0" anchor="ctr"/>
            <a:lstStyle/>
            <a:p>
              <a:pPr>
                <a:lnSpc>
                  <a:spcPts val="3400"/>
                </a:lnSpc>
              </a:pPr>
              <a:r>
                <a:rPr lang="pl-PL" sz="3200" b="1" dirty="0">
                  <a:latin typeface="Source Sans Pro" panose="020B0503030403020204" pitchFamily="34" charset="77"/>
                </a:rPr>
                <a:t>Jednolita platforma ułatwiająca zdalną współpracę w zespołach</a:t>
              </a:r>
              <a:endParaRPr lang="x-none" sz="3200" b="1" dirty="0">
                <a:latin typeface="Source Sans Pro" panose="020B0503030403020204" pitchFamily="34" charset="77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D9670291-FD51-874E-A1FB-463C3070AE1F}"/>
                </a:ext>
              </a:extLst>
            </p:cNvPr>
            <p:cNvSpPr/>
            <p:nvPr/>
          </p:nvSpPr>
          <p:spPr>
            <a:xfrm>
              <a:off x="6549231" y="1694330"/>
              <a:ext cx="779929" cy="510988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B5E2646B-CBEA-8548-87E6-E2ADEFDFD74E}"/>
                </a:ext>
              </a:extLst>
            </p:cNvPr>
            <p:cNvSpPr/>
            <p:nvPr/>
          </p:nvSpPr>
          <p:spPr>
            <a:xfrm>
              <a:off x="6159266" y="1468604"/>
              <a:ext cx="262475" cy="191382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D8673160-D2C7-D246-867B-73BE81DC4445}"/>
                </a:ext>
              </a:extLst>
            </p:cNvPr>
            <p:cNvSpPr/>
            <p:nvPr/>
          </p:nvSpPr>
          <p:spPr>
            <a:xfrm>
              <a:off x="7045746" y="2348102"/>
              <a:ext cx="381137" cy="230345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CE4A696-F099-2C4E-906C-2F38623D74A4}"/>
                </a:ext>
              </a:extLst>
            </p:cNvPr>
            <p:cNvSpPr/>
            <p:nvPr/>
          </p:nvSpPr>
          <p:spPr>
            <a:xfrm>
              <a:off x="53008" y="1976718"/>
              <a:ext cx="941294" cy="1653988"/>
            </a:xfrm>
            <a:prstGeom prst="rect">
              <a:avLst/>
            </a:prstGeom>
            <a:solidFill>
              <a:srgbClr val="5A5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6600" b="1" dirty="0">
                  <a:latin typeface="Source Sans Pro" panose="020B0503030403020204" pitchFamily="34" charset="77"/>
                </a:rPr>
                <a:t>6</a:t>
              </a:r>
              <a:endParaRPr lang="x-none" sz="6600" b="1" dirty="0">
                <a:latin typeface="Source Sans Pro" panose="020B0503030403020204" pitchFamily="34" charset="77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CA0C9B2-A909-1947-9680-7307419635D6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650288" y="6188075"/>
            <a:ext cx="493712" cy="4175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91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2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233986-1E20-B04D-BAC9-A50D01E96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/>
              <a:t>Lekcja:Enter</a:t>
            </a:r>
            <a:r>
              <a:rPr lang="en-GB" dirty="0"/>
              <a:t>!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28FDAFBF-BC8A-6D4F-941F-2AEDED03F588}"/>
              </a:ext>
            </a:extLst>
          </p:cNvPr>
          <p:cNvSpPr txBox="1">
            <a:spLocks/>
          </p:cNvSpPr>
          <p:nvPr/>
        </p:nvSpPr>
        <p:spPr>
          <a:xfrm>
            <a:off x="484590" y="2709197"/>
            <a:ext cx="7059210" cy="34630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4pPr>
            <a:lvl5pPr marL="100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x-none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>
                <a:solidFill>
                  <a:srgbClr val="52575B"/>
                </a:solidFill>
              </a:rPr>
              <a:t>Konsultantka ds. zarządzania szkołą w projekcie „Lekcja:Enter”. Dyrektorka Szkoły Podstawowej </a:t>
            </a:r>
            <a:br>
              <a:rPr lang="pl-PL" sz="2400" dirty="0">
                <a:solidFill>
                  <a:srgbClr val="52575B"/>
                </a:solidFill>
              </a:rPr>
            </a:br>
            <a:r>
              <a:rPr lang="pl-PL" sz="2400" dirty="0">
                <a:solidFill>
                  <a:srgbClr val="52575B"/>
                </a:solidFill>
              </a:rPr>
              <a:t>Nr 10  z Oddziałami Integracyjnymi w Zamościu. 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52575B"/>
                </a:solidFill>
              </a:rPr>
              <a:t>Trenerka, doradca w zakresie planowania </a:t>
            </a:r>
            <a:br>
              <a:rPr lang="pl-PL" sz="2400" dirty="0">
                <a:solidFill>
                  <a:srgbClr val="52575B"/>
                </a:solidFill>
              </a:rPr>
            </a:br>
            <a:r>
              <a:rPr lang="pl-PL" sz="2400" dirty="0">
                <a:solidFill>
                  <a:srgbClr val="52575B"/>
                </a:solidFill>
              </a:rPr>
              <a:t>i wdrażania procesowego wspomagania szkół  </a:t>
            </a:r>
            <a:br>
              <a:rPr lang="pl-PL" sz="2400" dirty="0">
                <a:solidFill>
                  <a:srgbClr val="52575B"/>
                </a:solidFill>
              </a:rPr>
            </a:br>
            <a:r>
              <a:rPr lang="pl-PL" sz="2400" dirty="0">
                <a:solidFill>
                  <a:srgbClr val="52575B"/>
                </a:solidFill>
              </a:rPr>
              <a:t>i przedszkoli w kształceniu kompetencji kluczowych uczniów,  w tym kompetencji cyfrowych. 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52575B"/>
                </a:solidFill>
              </a:rPr>
              <a:t>Mentorka w kursach  e-learningowych, autorka programów szkoleń i materiałów szkoleniowych dla nauczycieli. </a:t>
            </a:r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BF52641-6F6F-1246-8DCB-9B511B398A51}"/>
              </a:ext>
            </a:extLst>
          </p:cNvPr>
          <p:cNvSpPr txBox="1">
            <a:spLocks/>
          </p:cNvSpPr>
          <p:nvPr/>
        </p:nvSpPr>
        <p:spPr>
          <a:xfrm>
            <a:off x="484590" y="1691139"/>
            <a:ext cx="8343120" cy="9930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4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 lang="x-none" sz="2600" b="1" i="0" u="none" strike="noStrike" kern="1200" cap="none">
                <a:solidFill>
                  <a:srgbClr val="FF7F00"/>
                </a:solidFill>
                <a:latin typeface="Source Sans Pro"/>
                <a:ea typeface="+mj-ea"/>
                <a:cs typeface="Arial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FontTx/>
            </a:pPr>
            <a:r>
              <a:rPr lang="pl-PL" dirty="0"/>
              <a:t>Dorota Pintal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800100"/>
            <a:ext cx="9144000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0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Jednolita platforma w szkole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20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233986-1E20-B04D-BAC9-A50D01E96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/>
              <a:t>Lekcja:Enter</a:t>
            </a:r>
            <a:r>
              <a:rPr lang="en-GB" dirty="0"/>
              <a:t>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6D28720D-B1B2-DC49-86AF-ED9EB122A96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84590" y="2402653"/>
            <a:ext cx="2209672" cy="386784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Komunikacja</a:t>
            </a:r>
          </a:p>
          <a:p>
            <a:r>
              <a:rPr lang="pl-PL" dirty="0"/>
              <a:t>Współpraca</a:t>
            </a:r>
          </a:p>
          <a:p>
            <a:r>
              <a:rPr lang="pl-PL" dirty="0"/>
              <a:t>Monitorowanie</a:t>
            </a:r>
          </a:p>
          <a:p>
            <a:r>
              <a:rPr lang="pl-PL" dirty="0"/>
              <a:t>Ocenianie</a:t>
            </a:r>
          </a:p>
          <a:p>
            <a:r>
              <a:rPr lang="pl-PL" dirty="0"/>
              <a:t>Zadania</a:t>
            </a:r>
          </a:p>
          <a:p>
            <a:r>
              <a:rPr lang="pl-PL" dirty="0"/>
              <a:t>Współdzielenie plików</a:t>
            </a:r>
          </a:p>
          <a:p>
            <a:r>
              <a:rPr lang="pl-PL" dirty="0"/>
              <a:t>Pliki żądań</a:t>
            </a:r>
          </a:p>
          <a:p>
            <a:r>
              <a:rPr lang="pl-PL" dirty="0"/>
              <a:t>Możliwość przechowywania plików </a:t>
            </a:r>
            <a:br>
              <a:rPr lang="pl-PL" dirty="0"/>
            </a:br>
            <a:r>
              <a:rPr lang="pl-PL" dirty="0"/>
              <a:t>i udostępniania ich do wglądu </a:t>
            </a:r>
            <a:endParaRPr lang="x-non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50A5DC1A-7667-9649-9A56-9DDDBCDFD2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942040" y="2402654"/>
            <a:ext cx="2209672" cy="3867844"/>
          </a:xfrm>
        </p:spPr>
        <p:txBody>
          <a:bodyPr>
            <a:normAutofit/>
          </a:bodyPr>
          <a:lstStyle/>
          <a:p>
            <a:r>
              <a:rPr lang="pl-PL" dirty="0"/>
              <a:t>Komunikacja</a:t>
            </a:r>
          </a:p>
          <a:p>
            <a:r>
              <a:rPr lang="pl-PL" dirty="0"/>
              <a:t>Współpraca</a:t>
            </a:r>
          </a:p>
          <a:p>
            <a:r>
              <a:rPr lang="pl-PL" dirty="0"/>
              <a:t>Monitorowanie</a:t>
            </a:r>
          </a:p>
          <a:p>
            <a:r>
              <a:rPr lang="pl-PL" dirty="0"/>
              <a:t>Ocenianie</a:t>
            </a:r>
          </a:p>
          <a:p>
            <a:r>
              <a:rPr lang="pl-PL" dirty="0"/>
              <a:t>Zadania</a:t>
            </a:r>
          </a:p>
          <a:p>
            <a:r>
              <a:rPr lang="pl-PL" dirty="0"/>
              <a:t>Współdzielenie plików</a:t>
            </a:r>
          </a:p>
          <a:p>
            <a:r>
              <a:rPr lang="pl-PL" dirty="0"/>
              <a:t>Możliwość przechowywania plików </a:t>
            </a:r>
            <a:br>
              <a:rPr lang="pl-PL" dirty="0"/>
            </a:br>
            <a:r>
              <a:rPr lang="pl-PL" dirty="0"/>
              <a:t>i udostępniania ich do wglądu </a:t>
            </a:r>
            <a:endParaRPr lang="x-none" dirty="0"/>
          </a:p>
          <a:p>
            <a:endParaRPr lang="x-none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EDA800F0-C78E-9D4D-BBD5-B2E89BFB489E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5370914" y="2402654"/>
            <a:ext cx="2503281" cy="3473518"/>
          </a:xfrm>
        </p:spPr>
        <p:txBody>
          <a:bodyPr>
            <a:normAutofit/>
          </a:bodyPr>
          <a:lstStyle/>
          <a:p>
            <a:r>
              <a:rPr lang="pl-PL" dirty="0"/>
              <a:t>Komunikacja</a:t>
            </a:r>
          </a:p>
          <a:p>
            <a:r>
              <a:rPr lang="pl-PL" dirty="0"/>
              <a:t>Współpraca</a:t>
            </a:r>
          </a:p>
          <a:p>
            <a:r>
              <a:rPr lang="pl-PL" dirty="0"/>
              <a:t>Monitorowanie</a:t>
            </a:r>
          </a:p>
          <a:p>
            <a:r>
              <a:rPr lang="pl-PL" dirty="0"/>
              <a:t>Ocenianie</a:t>
            </a:r>
          </a:p>
          <a:p>
            <a:r>
              <a:rPr lang="pl-PL" dirty="0"/>
              <a:t>Zadania</a:t>
            </a:r>
            <a:endParaRPr lang="x-none" dirty="0"/>
          </a:p>
          <a:p>
            <a:r>
              <a:rPr lang="pl-PL" dirty="0"/>
              <a:t>Dostęp do gotowych zasobów</a:t>
            </a:r>
          </a:p>
          <a:p>
            <a:r>
              <a:rPr lang="pl-PL" dirty="0"/>
              <a:t>Możliwość budowania własnych lekcji lub w oparciu o już istniejące</a:t>
            </a:r>
            <a:endParaRPr lang="x-none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00981E1-02BE-4346-A1EE-22D2705B0BE9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r>
              <a:rPr lang="pl-PL" dirty="0"/>
              <a:t>Microsoft 365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BEBAB78F-C6D2-2D4C-9720-D147B4798A86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5370914" y="1578546"/>
            <a:ext cx="2680885" cy="636018"/>
          </a:xfrm>
        </p:spPr>
        <p:txBody>
          <a:bodyPr>
            <a:normAutofit/>
          </a:bodyPr>
          <a:lstStyle/>
          <a:p>
            <a:r>
              <a:rPr lang="pl-PL" dirty="0"/>
              <a:t>Zintegrowania Platforma Edukacyjna</a:t>
            </a:r>
            <a:endParaRPr lang="x-none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930CF33B-A85C-C24A-BFED-99BFF96F78CE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r>
              <a:rPr lang="pl-PL" dirty="0"/>
              <a:t>Google </a:t>
            </a:r>
            <a:r>
              <a:rPr lang="pl-PL" dirty="0" err="1"/>
              <a:t>Workspace</a:t>
            </a:r>
            <a:r>
              <a:rPr lang="pl-PL" dirty="0"/>
              <a:t>  (G Suite)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56015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>
          <a:xfrm>
            <a:off x="484590" y="49877"/>
            <a:ext cx="8659410" cy="1095664"/>
          </a:xfrm>
        </p:spPr>
        <p:txBody>
          <a:bodyPr/>
          <a:lstStyle/>
          <a:p>
            <a:pPr lvl="0"/>
            <a:r>
              <a:rPr lang="pl-PL" dirty="0"/>
              <a:t>Polecamy poradnik opracowany w ramach „</a:t>
            </a:r>
            <a:r>
              <a:rPr lang="pl-PL" dirty="0" err="1"/>
              <a:t>Lekcji:Enter</a:t>
            </a:r>
            <a:r>
              <a:rPr lang="pl-PL" dirty="0"/>
              <a:t>” </a:t>
            </a:r>
            <a:br>
              <a:rPr lang="pl-PL" dirty="0"/>
            </a:br>
            <a:r>
              <a:rPr lang="pl-PL" sz="2400" b="0" dirty="0">
                <a:solidFill>
                  <a:srgbClr val="5A5D61"/>
                </a:solidFill>
              </a:rPr>
              <a:t>– dostępny też dla szkół nieuczestniczących w projekcie</a:t>
            </a:r>
            <a:endParaRPr lang="pl-PL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21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233986-1E20-B04D-BAC9-A50D01E96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/>
              <a:t>Lekcja:Enter</a:t>
            </a:r>
            <a:r>
              <a:rPr lang="en-GB" dirty="0"/>
              <a:t>!</a:t>
            </a:r>
          </a:p>
        </p:txBody>
      </p:sp>
      <p:pic>
        <p:nvPicPr>
          <p:cNvPr id="18" name="Obraz 17">
            <a:hlinkClick r:id="rId3"/>
            <a:extLst>
              <a:ext uri="{FF2B5EF4-FFF2-40B4-BE49-F238E27FC236}">
                <a16:creationId xmlns="" xmlns:a16="http://schemas.microsoft.com/office/drawing/2014/main" id="{BF53EFFA-0AB3-4DC6-9C10-4AAABAB92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54" y="1399097"/>
            <a:ext cx="7524750" cy="4467225"/>
          </a:xfrm>
          <a:prstGeom prst="rect">
            <a:avLst/>
          </a:prstGeom>
        </p:spPr>
      </p:pic>
      <p:sp>
        <p:nvSpPr>
          <p:cNvPr id="19" name="Google Shape;473;p57"/>
          <p:cNvSpPr txBox="1">
            <a:spLocks/>
          </p:cNvSpPr>
          <p:nvPr/>
        </p:nvSpPr>
        <p:spPr>
          <a:xfrm>
            <a:off x="151127" y="5762336"/>
            <a:ext cx="8343120" cy="10956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4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None/>
              <a:defRPr lang="x-none" sz="2600" b="1" i="0" u="none" strike="noStrike" kern="1200" cap="none">
                <a:solidFill>
                  <a:srgbClr val="FF7F00"/>
                </a:solidFill>
                <a:latin typeface="Source Sans Pro"/>
                <a:ea typeface="+mj-ea"/>
                <a:cs typeface="Arial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 sz="1600" b="0" dirty="0">
                <a:solidFill>
                  <a:srgbClr val="5A5D61"/>
                </a:solidFill>
              </a:rPr>
              <a:t>Link</a:t>
            </a:r>
            <a:r>
              <a:rPr lang="pl-PL" sz="1600" b="0" dirty="0">
                <a:solidFill>
                  <a:srgbClr val="5A5D61"/>
                </a:solidFill>
                <a:latin typeface="Source Sans Pro" panose="020B0604020202020204" charset="0"/>
              </a:rPr>
              <a:t>: </a:t>
            </a:r>
            <a:r>
              <a:rPr lang="pl-PL" sz="1600" b="0" u="sng" dirty="0">
                <a:solidFill>
                  <a:srgbClr val="1F497D"/>
                </a:solidFill>
                <a:latin typeface="Source Sans Pro" panose="020B060402020202020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https://lekcjaenter.pl/baza-wiedzy/post/poradnik-jak-wdrozyc-w-szkole-office-365-lub-g-suite-w-10-dni</a:t>
            </a:r>
            <a:endParaRPr lang="pl-PL" sz="1600" b="0" dirty="0"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71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69257" cy="68580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A47BD4A-869C-544B-97E8-8C38CC6B96FA}"/>
              </a:ext>
            </a:extLst>
          </p:cNvPr>
          <p:cNvGrpSpPr/>
          <p:nvPr/>
        </p:nvGrpSpPr>
        <p:grpSpPr>
          <a:xfrm>
            <a:off x="139700" y="4758566"/>
            <a:ext cx="8485332" cy="1935922"/>
            <a:chOff x="609600" y="1468604"/>
            <a:chExt cx="6817283" cy="1757911"/>
          </a:xfrm>
          <a:effectLst>
            <a:outerShdw blurRad="114300" dist="88900" dir="2700000" algn="tl" rotWithShape="0">
              <a:prstClr val="black">
                <a:alpha val="18000"/>
              </a:prstClr>
            </a:outerShdw>
          </a:effectLst>
        </p:grpSpPr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C85A28CC-680A-1042-BA57-4CE5B8D5E816}"/>
                </a:ext>
              </a:extLst>
            </p:cNvPr>
            <p:cNvSpPr/>
            <p:nvPr/>
          </p:nvSpPr>
          <p:spPr>
            <a:xfrm>
              <a:off x="795129" y="1976718"/>
              <a:ext cx="6037849" cy="1249797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7999" rtlCol="0" anchor="ctr"/>
            <a:lstStyle/>
            <a:p>
              <a:pPr>
                <a:lnSpc>
                  <a:spcPts val="3400"/>
                </a:lnSpc>
              </a:pPr>
              <a:r>
                <a:rPr lang="pl-PL" sz="3200" b="1" dirty="0" err="1">
                  <a:latin typeface="Source Sans Pro" panose="020B0503030403020204" pitchFamily="34" charset="77"/>
                </a:rPr>
                <a:t>Uwspólnienie</a:t>
              </a:r>
              <a:r>
                <a:rPr lang="pl-PL" sz="3200" b="1" dirty="0">
                  <a:latin typeface="Source Sans Pro" panose="020B0503030403020204" pitchFamily="34" charset="77"/>
                </a:rPr>
                <a:t> myślenia o roli TIK</a:t>
              </a:r>
              <a:endParaRPr lang="x-none" sz="3200" b="1" dirty="0">
                <a:latin typeface="Source Sans Pro" panose="020B0503030403020204" pitchFamily="34" charset="77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EBDA1F67-81A1-9A48-BC3A-00C3CAC4A672}"/>
                </a:ext>
              </a:extLst>
            </p:cNvPr>
            <p:cNvSpPr/>
            <p:nvPr/>
          </p:nvSpPr>
          <p:spPr>
            <a:xfrm>
              <a:off x="6549231" y="1694330"/>
              <a:ext cx="779929" cy="510988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EE9946A5-1976-824D-AE4A-E37B1F6AFA9E}"/>
                </a:ext>
              </a:extLst>
            </p:cNvPr>
            <p:cNvSpPr/>
            <p:nvPr/>
          </p:nvSpPr>
          <p:spPr>
            <a:xfrm>
              <a:off x="6159266" y="1468604"/>
              <a:ext cx="262475" cy="191382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F8129E70-56D3-F44D-BA68-13D846ACEF40}"/>
                </a:ext>
              </a:extLst>
            </p:cNvPr>
            <p:cNvSpPr/>
            <p:nvPr/>
          </p:nvSpPr>
          <p:spPr>
            <a:xfrm>
              <a:off x="7045746" y="2348102"/>
              <a:ext cx="381137" cy="230345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7E96C60-5A4E-F44B-94E1-D17B939A5D59}"/>
                </a:ext>
              </a:extLst>
            </p:cNvPr>
            <p:cNvSpPr/>
            <p:nvPr/>
          </p:nvSpPr>
          <p:spPr>
            <a:xfrm>
              <a:off x="609600" y="1976718"/>
              <a:ext cx="941294" cy="1249797"/>
            </a:xfrm>
            <a:prstGeom prst="rect">
              <a:avLst/>
            </a:prstGeom>
            <a:solidFill>
              <a:srgbClr val="5A5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6600" b="1" dirty="0">
                  <a:latin typeface="Source Sans Pro" panose="020B0503030403020204" pitchFamily="34" charset="77"/>
                </a:rPr>
                <a:t>7</a:t>
              </a:r>
              <a:endParaRPr lang="x-none" sz="6600" b="1" dirty="0">
                <a:latin typeface="Source Sans Pro" panose="020B0503030403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630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Jak myślimy o TIK?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23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233986-1E20-B04D-BAC9-A50D01E96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/>
              <a:t>Lekcja:Enter</a:t>
            </a:r>
            <a:r>
              <a:rPr lang="en-GB" dirty="0"/>
              <a:t>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6D28720D-B1B2-DC49-86AF-ED9EB122A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89" y="1799029"/>
            <a:ext cx="4145283" cy="4559028"/>
          </a:xfrm>
        </p:spPr>
        <p:txBody>
          <a:bodyPr>
            <a:normAutofit/>
          </a:bodyPr>
          <a:lstStyle/>
          <a:p>
            <a:pPr marL="263525" indent="-263525">
              <a:buClr>
                <a:srgbClr val="FF8700"/>
              </a:buClr>
            </a:pPr>
            <a:r>
              <a:rPr lang="pl-PL" sz="2400" dirty="0">
                <a:solidFill>
                  <a:srgbClr val="52575B"/>
                </a:solidFill>
              </a:rPr>
              <a:t>Zwiększa efektywność nauczania</a:t>
            </a:r>
          </a:p>
          <a:p>
            <a:pPr marL="263525" indent="-263525">
              <a:buClr>
                <a:srgbClr val="FF8700"/>
              </a:buClr>
            </a:pPr>
            <a:r>
              <a:rPr lang="pl-PL" sz="2400" dirty="0">
                <a:solidFill>
                  <a:srgbClr val="52575B"/>
                </a:solidFill>
              </a:rPr>
              <a:t>Wspiera osobisty rozwój uczniów</a:t>
            </a:r>
          </a:p>
          <a:p>
            <a:pPr marL="263525" indent="-263525">
              <a:buClr>
                <a:srgbClr val="FF8700"/>
              </a:buClr>
            </a:pPr>
            <a:r>
              <a:rPr lang="pl-PL" sz="2400" dirty="0">
                <a:solidFill>
                  <a:srgbClr val="52575B"/>
                </a:solidFill>
              </a:rPr>
              <a:t>Zwiększa zaangażowanie uczniów</a:t>
            </a:r>
          </a:p>
          <a:p>
            <a:pPr marL="263525" indent="-263525">
              <a:buClr>
                <a:srgbClr val="FF8700"/>
              </a:buClr>
            </a:pPr>
            <a:r>
              <a:rPr lang="pl-PL" sz="2400" dirty="0">
                <a:solidFill>
                  <a:srgbClr val="52575B"/>
                </a:solidFill>
              </a:rPr>
              <a:t>Ułatwia pracę nauczycieli </a:t>
            </a:r>
            <a:br>
              <a:rPr lang="pl-PL" sz="2400" dirty="0">
                <a:solidFill>
                  <a:srgbClr val="52575B"/>
                </a:solidFill>
              </a:rPr>
            </a:br>
            <a:r>
              <a:rPr lang="pl-PL" sz="2400" dirty="0">
                <a:solidFill>
                  <a:srgbClr val="52575B"/>
                </a:solidFill>
              </a:rPr>
              <a:t>i wspiera współpracę pomiędzy nimi</a:t>
            </a:r>
          </a:p>
          <a:p>
            <a:pPr marL="263525" indent="-263525">
              <a:buClr>
                <a:srgbClr val="FF8700"/>
              </a:buClr>
            </a:pPr>
            <a:r>
              <a:rPr lang="pl-PL" sz="2400" dirty="0">
                <a:solidFill>
                  <a:srgbClr val="52575B"/>
                </a:solidFill>
              </a:rPr>
              <a:t>Ułatwia powtarzanie wiedzy </a:t>
            </a:r>
            <a:br>
              <a:rPr lang="pl-PL" sz="2400" dirty="0">
                <a:solidFill>
                  <a:srgbClr val="52575B"/>
                </a:solidFill>
              </a:rPr>
            </a:br>
            <a:r>
              <a:rPr lang="pl-PL" sz="2400" dirty="0">
                <a:solidFill>
                  <a:srgbClr val="52575B"/>
                </a:solidFill>
              </a:rPr>
              <a:t>i doskonalenie umiejętności</a:t>
            </a:r>
            <a:endParaRPr lang="pl-PL" sz="2400" i="1" dirty="0">
              <a:solidFill>
                <a:srgbClr val="FF8700"/>
              </a:solidFill>
            </a:endParaRPr>
          </a:p>
          <a:p>
            <a:pPr marL="0" indent="0">
              <a:buNone/>
            </a:pPr>
            <a:endParaRPr lang="pl-PL" dirty="0"/>
          </a:p>
          <a:p>
            <a:endParaRPr lang="x-none" dirty="0"/>
          </a:p>
        </p:txBody>
      </p:sp>
      <p:pic>
        <p:nvPicPr>
          <p:cNvPr id="15" name="Symbol zastępczy zawartości 14">
            <a:extLst>
              <a:ext uri="{FF2B5EF4-FFF2-40B4-BE49-F238E27FC236}">
                <a16:creationId xmlns="" xmlns:a16="http://schemas.microsoft.com/office/drawing/2014/main" id="{4CFA5AD8-D89A-4012-8FA7-8642D6BA7479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1099" y="1799028"/>
            <a:ext cx="3631537" cy="3738171"/>
          </a:xfrm>
        </p:spPr>
      </p:pic>
    </p:spTree>
    <p:extLst>
      <p:ext uri="{BB962C8B-B14F-4D97-AF65-F5344CB8AC3E}">
        <p14:creationId xmlns:p14="http://schemas.microsoft.com/office/powerpoint/2010/main" val="2928385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3181C4E-7F49-CF4A-8E98-DAC04308FF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6"/>
            <a:ext cx="9144000" cy="68566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A47BD4A-869C-544B-97E8-8C38CC6B96FA}"/>
              </a:ext>
            </a:extLst>
          </p:cNvPr>
          <p:cNvGrpSpPr/>
          <p:nvPr/>
        </p:nvGrpSpPr>
        <p:grpSpPr>
          <a:xfrm>
            <a:off x="0" y="4165811"/>
            <a:ext cx="6817283" cy="1757911"/>
            <a:chOff x="609600" y="1468604"/>
            <a:chExt cx="6817283" cy="1757911"/>
          </a:xfrm>
          <a:effectLst>
            <a:outerShdw blurRad="114300" dist="88900" dir="2700000" algn="tl" rotWithShape="0">
              <a:prstClr val="black">
                <a:alpha val="18000"/>
              </a:prstClr>
            </a:outerShdw>
          </a:effectLst>
        </p:grpSpPr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C85A28CC-680A-1042-BA57-4CE5B8D5E816}"/>
                </a:ext>
              </a:extLst>
            </p:cNvPr>
            <p:cNvSpPr/>
            <p:nvPr/>
          </p:nvSpPr>
          <p:spPr>
            <a:xfrm>
              <a:off x="795129" y="1976718"/>
              <a:ext cx="6037849" cy="1249797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7999" rtlCol="0" anchor="ctr"/>
            <a:lstStyle/>
            <a:p>
              <a:pPr>
                <a:lnSpc>
                  <a:spcPts val="3400"/>
                </a:lnSpc>
              </a:pPr>
              <a:r>
                <a:rPr lang="pl-PL" sz="3200" b="1" dirty="0">
                  <a:latin typeface="Source Sans Pro" panose="020B0503030403020204" pitchFamily="34" charset="77"/>
                </a:rPr>
                <a:t>Szkolny zespół ds. TIK</a:t>
              </a:r>
              <a:endParaRPr lang="x-none" sz="3200" b="1" dirty="0">
                <a:latin typeface="Source Sans Pro" panose="020B0503030403020204" pitchFamily="34" charset="77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EBDA1F67-81A1-9A48-BC3A-00C3CAC4A672}"/>
                </a:ext>
              </a:extLst>
            </p:cNvPr>
            <p:cNvSpPr/>
            <p:nvPr/>
          </p:nvSpPr>
          <p:spPr>
            <a:xfrm>
              <a:off x="6549231" y="1694330"/>
              <a:ext cx="779929" cy="510988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EE9946A5-1976-824D-AE4A-E37B1F6AFA9E}"/>
                </a:ext>
              </a:extLst>
            </p:cNvPr>
            <p:cNvSpPr/>
            <p:nvPr/>
          </p:nvSpPr>
          <p:spPr>
            <a:xfrm>
              <a:off x="6159266" y="1468604"/>
              <a:ext cx="262475" cy="191382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F8129E70-56D3-F44D-BA68-13D846ACEF40}"/>
                </a:ext>
              </a:extLst>
            </p:cNvPr>
            <p:cNvSpPr/>
            <p:nvPr/>
          </p:nvSpPr>
          <p:spPr>
            <a:xfrm>
              <a:off x="7045746" y="2348102"/>
              <a:ext cx="381137" cy="230345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7E96C60-5A4E-F44B-94E1-D17B939A5D59}"/>
                </a:ext>
              </a:extLst>
            </p:cNvPr>
            <p:cNvSpPr/>
            <p:nvPr/>
          </p:nvSpPr>
          <p:spPr>
            <a:xfrm>
              <a:off x="609600" y="1976718"/>
              <a:ext cx="941294" cy="1249797"/>
            </a:xfrm>
            <a:prstGeom prst="rect">
              <a:avLst/>
            </a:prstGeom>
            <a:solidFill>
              <a:srgbClr val="5A5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6600" b="1" dirty="0">
                  <a:latin typeface="Source Sans Pro" panose="020B0503030403020204" pitchFamily="34" charset="77"/>
                </a:rPr>
                <a:t>8</a:t>
              </a:r>
              <a:endParaRPr lang="x-none" sz="6600" b="1" dirty="0">
                <a:latin typeface="Source Sans Pro" panose="020B0503030403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110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Po co szkolne zespoły ds. TIK?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25</a:t>
            </a:fld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233986-1E20-B04D-BAC9-A50D01E96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/>
              <a:t>Lekcja:Enter</a:t>
            </a:r>
            <a:r>
              <a:rPr lang="en-GB" dirty="0"/>
              <a:t>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6D28720D-B1B2-DC49-86AF-ED9EB122A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90" y="1745267"/>
            <a:ext cx="3867150" cy="4351338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/>
              <a:t>Wsparcie dla dyrektora/dyrektorki szkoły</a:t>
            </a:r>
          </a:p>
          <a:p>
            <a:r>
              <a:rPr lang="pl-PL" sz="2400" dirty="0"/>
              <a:t>Delegowanie zadań</a:t>
            </a:r>
          </a:p>
          <a:p>
            <a:r>
              <a:rPr lang="pl-PL" sz="2400" dirty="0"/>
              <a:t>Spojrzenie na podejmowane działania z różnych perspektyw</a:t>
            </a:r>
          </a:p>
          <a:p>
            <a:r>
              <a:rPr lang="pl-PL" sz="2400" dirty="0"/>
              <a:t>Dzielenie się doświadczeniem</a:t>
            </a:r>
          </a:p>
          <a:p>
            <a:r>
              <a:rPr lang="pl-PL" sz="2400" dirty="0"/>
              <a:t>Różnorodne pomysły</a:t>
            </a:r>
          </a:p>
          <a:p>
            <a:r>
              <a:rPr lang="pl-PL" sz="2400" dirty="0"/>
              <a:t>Uczenie się od siebie</a:t>
            </a:r>
          </a:p>
          <a:p>
            <a:r>
              <a:rPr lang="pl-PL" sz="2400" dirty="0"/>
              <a:t>Dzielenie się odpowiedzialnością</a:t>
            </a:r>
          </a:p>
          <a:p>
            <a:r>
              <a:rPr lang="pl-PL" sz="2400" dirty="0"/>
              <a:t>Inspirowanie się do działania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x-none" dirty="0"/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="" xmlns:a16="http://schemas.microsoft.com/office/drawing/2014/main" id="{9A1E3C98-5063-4A38-BAF8-5C0D23BC833E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500" y="1679699"/>
            <a:ext cx="3600592" cy="3882901"/>
          </a:xfrm>
        </p:spPr>
      </p:pic>
    </p:spTree>
    <p:extLst>
      <p:ext uri="{BB962C8B-B14F-4D97-AF65-F5344CB8AC3E}">
        <p14:creationId xmlns:p14="http://schemas.microsoft.com/office/powerpoint/2010/main" val="1970204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7">
            <a:extLst>
              <a:ext uri="{FF2B5EF4-FFF2-40B4-BE49-F238E27FC236}">
                <a16:creationId xmlns="" xmlns:a16="http://schemas.microsoft.com/office/drawing/2014/main" id="{352C84E7-BEF6-214E-9D6C-D5621D1292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00" y="0"/>
            <a:ext cx="9153400" cy="6858000"/>
          </a:xfrm>
          <a:prstGeom prst="roundRect">
            <a:avLst>
              <a:gd name="adj" fmla="val 0"/>
            </a:avLst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98E971D-323F-9649-91A9-EBE77DDB6A7D}"/>
              </a:ext>
            </a:extLst>
          </p:cNvPr>
          <p:cNvGrpSpPr/>
          <p:nvPr/>
        </p:nvGrpSpPr>
        <p:grpSpPr>
          <a:xfrm>
            <a:off x="0" y="4328836"/>
            <a:ext cx="7373875" cy="2162102"/>
            <a:chOff x="53008" y="1468604"/>
            <a:chExt cx="7373875" cy="2162102"/>
          </a:xfrm>
          <a:effectLst>
            <a:outerShdw blurRad="114300" dist="88900" dir="2700000" algn="tl" rotWithShape="0">
              <a:prstClr val="black">
                <a:alpha val="18000"/>
              </a:prstClr>
            </a:outerShdw>
          </a:effectLst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041AA3AE-A7CE-364C-A30C-6C59748BD67B}"/>
                </a:ext>
              </a:extLst>
            </p:cNvPr>
            <p:cNvSpPr/>
            <p:nvPr/>
          </p:nvSpPr>
          <p:spPr>
            <a:xfrm>
              <a:off x="209405" y="1976718"/>
              <a:ext cx="6595321" cy="1653988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000" rtlCol="0" anchor="ctr"/>
            <a:lstStyle/>
            <a:p>
              <a:pPr>
                <a:lnSpc>
                  <a:spcPts val="3400"/>
                </a:lnSpc>
              </a:pPr>
              <a:r>
                <a:rPr lang="pl-PL" sz="3200" b="1" dirty="0">
                  <a:latin typeface="Source Sans Pro" panose="020B0503030403020204" pitchFamily="34" charset="77"/>
                </a:rPr>
                <a:t>Plan rozwoju szkoły „Aktywna lekcja z TIK”</a:t>
              </a:r>
              <a:endParaRPr lang="x-none" sz="3200" b="1" dirty="0">
                <a:latin typeface="Source Sans Pro" panose="020B0503030403020204" pitchFamily="34" charset="77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D9670291-FD51-874E-A1FB-463C3070AE1F}"/>
                </a:ext>
              </a:extLst>
            </p:cNvPr>
            <p:cNvSpPr/>
            <p:nvPr/>
          </p:nvSpPr>
          <p:spPr>
            <a:xfrm>
              <a:off x="6549231" y="1694330"/>
              <a:ext cx="779929" cy="510988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B5E2646B-CBEA-8548-87E6-E2ADEFDFD74E}"/>
                </a:ext>
              </a:extLst>
            </p:cNvPr>
            <p:cNvSpPr/>
            <p:nvPr/>
          </p:nvSpPr>
          <p:spPr>
            <a:xfrm>
              <a:off x="6159266" y="1468604"/>
              <a:ext cx="262475" cy="191382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D8673160-D2C7-D246-867B-73BE81DC4445}"/>
                </a:ext>
              </a:extLst>
            </p:cNvPr>
            <p:cNvSpPr/>
            <p:nvPr/>
          </p:nvSpPr>
          <p:spPr>
            <a:xfrm>
              <a:off x="7045746" y="2348102"/>
              <a:ext cx="381137" cy="230345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CE4A696-F099-2C4E-906C-2F38623D74A4}"/>
                </a:ext>
              </a:extLst>
            </p:cNvPr>
            <p:cNvSpPr/>
            <p:nvPr/>
          </p:nvSpPr>
          <p:spPr>
            <a:xfrm>
              <a:off x="53008" y="1976718"/>
              <a:ext cx="941294" cy="1653988"/>
            </a:xfrm>
            <a:prstGeom prst="rect">
              <a:avLst/>
            </a:prstGeom>
            <a:solidFill>
              <a:srgbClr val="5A5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6600" b="1" dirty="0">
                  <a:latin typeface="Source Sans Pro" panose="020B0503030403020204" pitchFamily="34" charset="77"/>
                </a:rPr>
                <a:t>9</a:t>
              </a:r>
              <a:endParaRPr lang="x-none" sz="6600" b="1" dirty="0">
                <a:latin typeface="Source Sans Pro" panose="020B0503030403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734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Dlaczego plan „Aktywna lekcja z TIK”?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27</a:t>
            </a:fld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233986-1E20-B04D-BAC9-A50D01E96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/>
              <a:t>Lekcja:Enter</a:t>
            </a:r>
            <a:r>
              <a:rPr lang="en-GB" dirty="0"/>
              <a:t>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6D28720D-B1B2-DC49-86AF-ED9EB122A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90" y="1745267"/>
            <a:ext cx="4239810" cy="4351338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/>
              <a:t>W szkole będą rozwijane kompetencje kluczowe uczniów</a:t>
            </a:r>
          </a:p>
          <a:p>
            <a:r>
              <a:rPr lang="pl-PL" sz="2400" dirty="0"/>
              <a:t>Zwiększy się szansa na wykorzystanie przez nauczycieli aktywizujących metod pracy wspieranych TIK</a:t>
            </a:r>
          </a:p>
          <a:p>
            <a:r>
              <a:rPr lang="pl-PL" sz="2400" dirty="0"/>
              <a:t>Zwiększy się szansa, że nauczyciele będą wykorzystywać e-materiały</a:t>
            </a:r>
          </a:p>
          <a:p>
            <a:r>
              <a:rPr lang="pl-PL" sz="2400" dirty="0"/>
              <a:t>Nauczyciele będą mogli uczyć się od siebie nawzajem</a:t>
            </a:r>
          </a:p>
          <a:p>
            <a:r>
              <a:rPr lang="pl-PL" sz="2400" dirty="0"/>
              <a:t>Wydatki związane z wdrożeniem zmiany będą planowane w sposób racjonalny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x-none" dirty="0"/>
          </a:p>
        </p:txBody>
      </p:sp>
      <p:pic>
        <p:nvPicPr>
          <p:cNvPr id="9" name="Symbol zastępczy zawartości 13">
            <a:extLst>
              <a:ext uri="{FF2B5EF4-FFF2-40B4-BE49-F238E27FC236}">
                <a16:creationId xmlns="" xmlns:a16="http://schemas.microsoft.com/office/drawing/2014/main" id="{E175EBC0-5C75-4E56-AC14-DBF8D6030B50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538" y="1846799"/>
            <a:ext cx="3553897" cy="3810000"/>
          </a:xfrm>
        </p:spPr>
      </p:pic>
    </p:spTree>
    <p:extLst>
      <p:ext uri="{BB962C8B-B14F-4D97-AF65-F5344CB8AC3E}">
        <p14:creationId xmlns:p14="http://schemas.microsoft.com/office/powerpoint/2010/main" val="2372973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A47BD4A-869C-544B-97E8-8C38CC6B96FA}"/>
              </a:ext>
            </a:extLst>
          </p:cNvPr>
          <p:cNvGrpSpPr/>
          <p:nvPr/>
        </p:nvGrpSpPr>
        <p:grpSpPr>
          <a:xfrm>
            <a:off x="0" y="4521411"/>
            <a:ext cx="6817284" cy="1757911"/>
            <a:chOff x="609599" y="1468604"/>
            <a:chExt cx="6817284" cy="1757911"/>
          </a:xfrm>
          <a:effectLst>
            <a:outerShdw blurRad="114300" dist="88900" dir="2700000" algn="tl" rotWithShape="0">
              <a:prstClr val="black">
                <a:alpha val="18000"/>
              </a:prstClr>
            </a:outerShdw>
          </a:effectLst>
        </p:grpSpPr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C85A28CC-680A-1042-BA57-4CE5B8D5E816}"/>
                </a:ext>
              </a:extLst>
            </p:cNvPr>
            <p:cNvSpPr/>
            <p:nvPr/>
          </p:nvSpPr>
          <p:spPr>
            <a:xfrm>
              <a:off x="795129" y="1976718"/>
              <a:ext cx="6037849" cy="1249797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7999" rtlCol="0" anchor="ctr"/>
            <a:lstStyle/>
            <a:p>
              <a:pPr>
                <a:lnSpc>
                  <a:spcPts val="3400"/>
                </a:lnSpc>
              </a:pPr>
              <a:r>
                <a:rPr lang="pl-PL" sz="3200" b="1" dirty="0">
                  <a:latin typeface="Source Sans Pro" panose="020B0503030403020204" pitchFamily="34" charset="77"/>
                </a:rPr>
                <a:t>Wykorzystanie TIK </a:t>
              </a:r>
              <a:br>
                <a:rPr lang="pl-PL" sz="3200" b="1" dirty="0">
                  <a:latin typeface="Source Sans Pro" panose="020B0503030403020204" pitchFamily="34" charset="77"/>
                </a:rPr>
              </a:br>
              <a:r>
                <a:rPr lang="pl-PL" sz="3200" b="1" dirty="0">
                  <a:latin typeface="Source Sans Pro" panose="020B0503030403020204" pitchFamily="34" charset="77"/>
                </a:rPr>
                <a:t>w zarządzaniu szkołą</a:t>
              </a:r>
              <a:endParaRPr lang="x-none" sz="3200" b="1" dirty="0">
                <a:latin typeface="Source Sans Pro" panose="020B0503030403020204" pitchFamily="34" charset="77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EBDA1F67-81A1-9A48-BC3A-00C3CAC4A672}"/>
                </a:ext>
              </a:extLst>
            </p:cNvPr>
            <p:cNvSpPr/>
            <p:nvPr/>
          </p:nvSpPr>
          <p:spPr>
            <a:xfrm>
              <a:off x="6549231" y="1694330"/>
              <a:ext cx="779929" cy="510988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EE9946A5-1976-824D-AE4A-E37B1F6AFA9E}"/>
                </a:ext>
              </a:extLst>
            </p:cNvPr>
            <p:cNvSpPr/>
            <p:nvPr/>
          </p:nvSpPr>
          <p:spPr>
            <a:xfrm>
              <a:off x="6159266" y="1468604"/>
              <a:ext cx="262475" cy="191382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F8129E70-56D3-F44D-BA68-13D846ACEF40}"/>
                </a:ext>
              </a:extLst>
            </p:cNvPr>
            <p:cNvSpPr/>
            <p:nvPr/>
          </p:nvSpPr>
          <p:spPr>
            <a:xfrm>
              <a:off x="7045746" y="2348102"/>
              <a:ext cx="381137" cy="230345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7E96C60-5A4E-F44B-94E1-D17B939A5D59}"/>
                </a:ext>
              </a:extLst>
            </p:cNvPr>
            <p:cNvSpPr/>
            <p:nvPr/>
          </p:nvSpPr>
          <p:spPr>
            <a:xfrm>
              <a:off x="609599" y="1976718"/>
              <a:ext cx="1173707" cy="1249797"/>
            </a:xfrm>
            <a:prstGeom prst="rect">
              <a:avLst/>
            </a:prstGeom>
            <a:solidFill>
              <a:srgbClr val="5A5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6600" b="1" dirty="0">
                  <a:latin typeface="Source Sans Pro" panose="020B0503030403020204" pitchFamily="34" charset="77"/>
                </a:rPr>
                <a:t>10</a:t>
              </a:r>
              <a:endParaRPr lang="x-none" sz="6600" b="1" dirty="0">
                <a:latin typeface="Source Sans Pro" panose="020B0503030403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566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>
                <a:latin typeface="Source Sans Pro" panose="020B0503030403020204" pitchFamily="34" charset="0"/>
                <a:ea typeface="Source Sans Pro" panose="020B0503030403020204" pitchFamily="34" charset="0"/>
              </a:rPr>
              <a:t>Jak wykorzystać Microsoft 365 lub </a:t>
            </a:r>
            <a:r>
              <a:rPr lang="pl-PL" dirty="0"/>
              <a:t>Google </a:t>
            </a:r>
            <a:r>
              <a:rPr lang="pl-PL" dirty="0" err="1"/>
              <a:t>Workspace</a:t>
            </a:r>
            <a:r>
              <a:rPr lang="pl-PL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br>
              <a:rPr lang="pl-PL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l-PL" dirty="0">
                <a:latin typeface="Source Sans Pro" panose="020B0503030403020204" pitchFamily="34" charset="0"/>
                <a:ea typeface="Source Sans Pro" panose="020B0503030403020204" pitchFamily="34" charset="0"/>
              </a:rPr>
              <a:t>w zarządzaniu szkołą?</a:t>
            </a:r>
            <a:endParaRPr lang="pl-PL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29</a:t>
            </a:fld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233986-1E20-B04D-BAC9-A50D01E96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/>
              <a:t>Lekcja:Enter</a:t>
            </a:r>
            <a:r>
              <a:rPr lang="en-GB" dirty="0"/>
              <a:t>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6D28720D-B1B2-DC49-86AF-ED9EB122A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90" y="1745267"/>
            <a:ext cx="7986310" cy="4351338"/>
          </a:xfrm>
        </p:spPr>
        <p:txBody>
          <a:bodyPr>
            <a:normAutofit/>
          </a:bodyPr>
          <a:lstStyle/>
          <a:p>
            <a:pPr marL="355600" indent="-342900">
              <a:buClr>
                <a:srgbClr val="FF8700"/>
              </a:buClr>
              <a:buSzPct val="100000"/>
            </a:pPr>
            <a:r>
              <a:rPr lang="pl-PL" sz="2400" dirty="0">
                <a:solidFill>
                  <a:srgbClr val="52575B"/>
                </a:solidFill>
              </a:rPr>
              <a:t>Przechowywanie dokumentów z możliwością współdzielenia tylko do wyświetlania</a:t>
            </a:r>
          </a:p>
          <a:p>
            <a:pPr marL="90900" indent="-342900">
              <a:buClr>
                <a:srgbClr val="FF8700"/>
              </a:buClr>
              <a:buSzPct val="100000"/>
            </a:pPr>
            <a:r>
              <a:rPr lang="pl-PL" sz="2400" dirty="0">
                <a:solidFill>
                  <a:srgbClr val="52575B"/>
                </a:solidFill>
              </a:rPr>
              <a:t>Współtworzenie dokumentów </a:t>
            </a:r>
          </a:p>
          <a:p>
            <a:pPr marL="90900" indent="-342900">
              <a:buClr>
                <a:srgbClr val="FF8700"/>
              </a:buClr>
              <a:buSzPct val="100000"/>
            </a:pPr>
            <a:r>
              <a:rPr lang="pl-PL" sz="2400" dirty="0">
                <a:solidFill>
                  <a:srgbClr val="52575B"/>
                </a:solidFill>
              </a:rPr>
              <a:t>Dawanie i otrzymywanie informacji zwrotnych</a:t>
            </a:r>
          </a:p>
          <a:p>
            <a:pPr marL="90900" indent="-342900">
              <a:buClr>
                <a:srgbClr val="FF8700"/>
              </a:buClr>
              <a:buSzPct val="100000"/>
            </a:pPr>
            <a:r>
              <a:rPr lang="pl-PL" sz="2400" dirty="0">
                <a:solidFill>
                  <a:srgbClr val="52575B"/>
                </a:solidFill>
              </a:rPr>
              <a:t>Monitorowanie pracy nauczycieli</a:t>
            </a:r>
          </a:p>
          <a:p>
            <a:pPr marL="342900" indent="-342900">
              <a:buClr>
                <a:srgbClr val="FF8700"/>
              </a:buClr>
              <a:buSzPct val="100000"/>
            </a:pPr>
            <a:r>
              <a:rPr lang="pl-PL" sz="2400" dirty="0">
                <a:solidFill>
                  <a:srgbClr val="52575B"/>
                </a:solidFill>
              </a:rPr>
              <a:t>Organizowanie współpracy</a:t>
            </a:r>
          </a:p>
          <a:p>
            <a:pPr marL="342900" indent="-342900">
              <a:buClr>
                <a:srgbClr val="FF8700"/>
              </a:buClr>
              <a:buSzPct val="100000"/>
            </a:pPr>
            <a:r>
              <a:rPr lang="pl-PL" sz="2400" dirty="0">
                <a:solidFill>
                  <a:srgbClr val="52575B"/>
                </a:solidFill>
              </a:rPr>
              <a:t>Organizowanie zdalnych zebrań i spotkań nauczycieli</a:t>
            </a:r>
          </a:p>
          <a:p>
            <a:pPr marL="342900" indent="-342900">
              <a:buClr>
                <a:srgbClr val="FF8700"/>
              </a:buClr>
              <a:buSzPct val="100000"/>
            </a:pPr>
            <a:r>
              <a:rPr lang="pl-PL" sz="2400" dirty="0">
                <a:solidFill>
                  <a:srgbClr val="52575B"/>
                </a:solidFill>
              </a:rPr>
              <a:t>Ankietowanie i zbieranie różnych informacji</a:t>
            </a:r>
            <a:endParaRPr lang="pl-PL" sz="2400" dirty="0">
              <a:solidFill>
                <a:srgbClr val="FF8700"/>
              </a:solidFill>
            </a:endParaRP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5990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Cele projektu „Lekcja:Enter”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3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233986-1E20-B04D-BAC9-A50D01E96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/>
              <a:t>Lekcja:Enter</a:t>
            </a:r>
            <a:r>
              <a:rPr lang="en-GB" dirty="0"/>
              <a:t>!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84590" y="1919161"/>
            <a:ext cx="8343120" cy="435133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FF8700"/>
              </a:buClr>
              <a:buSzPct val="100000"/>
            </a:pPr>
            <a:r>
              <a:rPr lang="pl-PL" sz="2400" dirty="0">
                <a:solidFill>
                  <a:srgbClr val="52575B"/>
                </a:solidFill>
              </a:rPr>
              <a:t>Podniesienie kompetencji cyfrowych nauczycieli w zakresie </a:t>
            </a:r>
            <a:r>
              <a:rPr lang="pl-PL" sz="2400" dirty="0">
                <a:solidFill>
                  <a:srgbClr val="FF8700"/>
                </a:solidFill>
              </a:rPr>
              <a:t>korzystania z dostępnych e-zasobów, ich modyfikacji </a:t>
            </a:r>
            <a:br>
              <a:rPr lang="pl-PL" sz="2400" dirty="0">
                <a:solidFill>
                  <a:srgbClr val="FF8700"/>
                </a:solidFill>
              </a:rPr>
            </a:br>
            <a:r>
              <a:rPr lang="pl-PL" sz="2400" dirty="0">
                <a:solidFill>
                  <a:srgbClr val="FF8700"/>
                </a:solidFill>
              </a:rPr>
              <a:t>oraz tworzenia własnych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FF8700"/>
              </a:buClr>
              <a:buSzPct val="100000"/>
            </a:pPr>
            <a:r>
              <a:rPr lang="pl-PL" sz="2400" dirty="0">
                <a:solidFill>
                  <a:srgbClr val="52575B"/>
                </a:solidFill>
              </a:rPr>
              <a:t>Podniesienie kompetencji metodycznych nauczycieli </a:t>
            </a:r>
            <a:br>
              <a:rPr lang="pl-PL" sz="2400" dirty="0">
                <a:solidFill>
                  <a:srgbClr val="52575B"/>
                </a:solidFill>
              </a:rPr>
            </a:br>
            <a:r>
              <a:rPr lang="pl-PL" sz="2400" dirty="0">
                <a:solidFill>
                  <a:srgbClr val="52575B"/>
                </a:solidFill>
              </a:rPr>
              <a:t>w zakresie </a:t>
            </a:r>
            <a:r>
              <a:rPr lang="pl-PL" sz="2400" dirty="0">
                <a:solidFill>
                  <a:srgbClr val="FF8700"/>
                </a:solidFill>
              </a:rPr>
              <a:t>korzystania z aktywnych metod nauczania, </a:t>
            </a:r>
            <a:br>
              <a:rPr lang="pl-PL" sz="2400" dirty="0">
                <a:solidFill>
                  <a:srgbClr val="FF8700"/>
                </a:solidFill>
              </a:rPr>
            </a:br>
            <a:r>
              <a:rPr lang="pl-PL" sz="2400" dirty="0">
                <a:solidFill>
                  <a:srgbClr val="FF8700"/>
                </a:solidFill>
              </a:rPr>
              <a:t>w szczególności z metod wykorzystujących technologie informacyjne i komunikacyjne (TIK), </a:t>
            </a:r>
            <a:r>
              <a:rPr lang="pl-PL" sz="2400" dirty="0">
                <a:solidFill>
                  <a:srgbClr val="52575B"/>
                </a:solidFill>
              </a:rPr>
              <a:t>np. </a:t>
            </a:r>
            <a:r>
              <a:rPr lang="pl-PL" sz="2400" dirty="0" err="1">
                <a:solidFill>
                  <a:srgbClr val="52575B"/>
                </a:solidFill>
              </a:rPr>
              <a:t>webquest</a:t>
            </a:r>
            <a:r>
              <a:rPr lang="pl-PL" sz="2400" dirty="0">
                <a:solidFill>
                  <a:srgbClr val="52575B"/>
                </a:solidFill>
              </a:rPr>
              <a:t>, </a:t>
            </a:r>
            <a:br>
              <a:rPr lang="pl-PL" sz="2400" dirty="0">
                <a:solidFill>
                  <a:srgbClr val="52575B"/>
                </a:solidFill>
              </a:rPr>
            </a:br>
            <a:r>
              <a:rPr lang="pl-PL" sz="2400" dirty="0">
                <a:solidFill>
                  <a:srgbClr val="52575B"/>
                </a:solidFill>
              </a:rPr>
              <a:t>lekcja odwrócona, projekt uczniowski</a:t>
            </a:r>
            <a:endParaRPr lang="pl-PL" sz="2400" dirty="0">
              <a:solidFill>
                <a:srgbClr val="FF8700"/>
              </a:solidFill>
            </a:endParaRP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84590" y="5537200"/>
            <a:ext cx="726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5A5D61"/>
                </a:solidFill>
                <a:latin typeface="Source Sans Pro" panose="020B0604020202020204" charset="0"/>
              </a:rPr>
              <a:t>Docelowo: przeszkolenie </a:t>
            </a:r>
            <a:r>
              <a:rPr lang="pl-PL" sz="2000" b="1" dirty="0">
                <a:solidFill>
                  <a:srgbClr val="5A5D61"/>
                </a:solidFill>
                <a:latin typeface="Source Sans Pro" panose="020B0604020202020204" charset="0"/>
              </a:rPr>
              <a:t>ponad 75 tys. nauczycieli </a:t>
            </a:r>
            <a:r>
              <a:rPr lang="pl-PL" sz="2000" dirty="0">
                <a:solidFill>
                  <a:srgbClr val="5A5D61"/>
                </a:solidFill>
                <a:latin typeface="Source Sans Pro" panose="020B0604020202020204" charset="0"/>
              </a:rPr>
              <a:t/>
            </a:r>
            <a:br>
              <a:rPr lang="pl-PL" sz="2000" dirty="0">
                <a:solidFill>
                  <a:srgbClr val="5A5D61"/>
                </a:solidFill>
                <a:latin typeface="Source Sans Pro" panose="020B0604020202020204" charset="0"/>
              </a:rPr>
            </a:br>
            <a:r>
              <a:rPr lang="pl-PL" sz="2000" dirty="0">
                <a:solidFill>
                  <a:srgbClr val="5A5D61"/>
                </a:solidFill>
                <a:latin typeface="Source Sans Pro" panose="020B0604020202020204" charset="0"/>
              </a:rPr>
              <a:t>w całej Polsce</a:t>
            </a:r>
          </a:p>
        </p:txBody>
      </p:sp>
    </p:spTree>
    <p:extLst>
      <p:ext uri="{BB962C8B-B14F-4D97-AF65-F5344CB8AC3E}">
        <p14:creationId xmlns:p14="http://schemas.microsoft.com/office/powerpoint/2010/main" val="4032277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2A512AB-D1EC-3943-B2FB-0542E5D113E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30</a:t>
            </a:fld>
            <a:endParaRPr lang="pl-PL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9A39F0C-0571-D24B-A4DE-118850A04DD9}"/>
              </a:ext>
            </a:extLst>
          </p:cNvPr>
          <p:cNvGrpSpPr/>
          <p:nvPr/>
        </p:nvGrpSpPr>
        <p:grpSpPr>
          <a:xfrm>
            <a:off x="4518015" y="0"/>
            <a:ext cx="4309693" cy="1984357"/>
            <a:chOff x="1302944" y="733777"/>
            <a:chExt cx="5588596" cy="3747912"/>
          </a:xfrm>
        </p:grpSpPr>
        <p:sp>
          <p:nvSpPr>
            <p:cNvPr id="3" name="Oval Callout 2">
              <a:extLst>
                <a:ext uri="{FF2B5EF4-FFF2-40B4-BE49-F238E27FC236}">
                  <a16:creationId xmlns="" xmlns:a16="http://schemas.microsoft.com/office/drawing/2014/main" id="{0CC36167-6206-A549-AD69-71C621001A57}"/>
                </a:ext>
              </a:extLst>
            </p:cNvPr>
            <p:cNvSpPr/>
            <p:nvPr/>
          </p:nvSpPr>
          <p:spPr>
            <a:xfrm>
              <a:off x="1302944" y="1224151"/>
              <a:ext cx="2407448" cy="2228683"/>
            </a:xfrm>
            <a:prstGeom prst="wedgeEllipseCallout">
              <a:avLst>
                <a:gd name="adj1" fmla="val -39809"/>
                <a:gd name="adj2" fmla="val 53163"/>
              </a:avLst>
            </a:prstGeom>
            <a:solidFill>
              <a:schemeClr val="bg1"/>
            </a:solidFill>
            <a:ln>
              <a:noFill/>
            </a:ln>
            <a:effectLst>
              <a:outerShdw blurRad="215900" dist="114300" dir="54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0" b="1" dirty="0">
                  <a:solidFill>
                    <a:srgbClr val="FF7F00"/>
                  </a:solidFill>
                  <a:latin typeface="Source Sans Pro"/>
                  <a:cs typeface="Arial"/>
                  <a:sym typeface="Source Sans Pro"/>
                </a:rPr>
                <a:t>!</a:t>
              </a:r>
              <a:endParaRPr lang="x-none" sz="10000" b="1" dirty="0">
                <a:solidFill>
                  <a:srgbClr val="FF7F00"/>
                </a:solidFill>
                <a:latin typeface="Source Sans Pro"/>
                <a:cs typeface="Arial"/>
                <a:sym typeface="Source Sans Pro"/>
              </a:endParaRPr>
            </a:p>
          </p:txBody>
        </p:sp>
        <p:sp>
          <p:nvSpPr>
            <p:cNvPr id="4" name="Oval Callout 3">
              <a:extLst>
                <a:ext uri="{FF2B5EF4-FFF2-40B4-BE49-F238E27FC236}">
                  <a16:creationId xmlns="" xmlns:a16="http://schemas.microsoft.com/office/drawing/2014/main" id="{D968DAD4-BA06-9F4A-B482-712AFA5E3A71}"/>
                </a:ext>
              </a:extLst>
            </p:cNvPr>
            <p:cNvSpPr/>
            <p:nvPr/>
          </p:nvSpPr>
          <p:spPr>
            <a:xfrm>
              <a:off x="3054009" y="733777"/>
              <a:ext cx="3837531" cy="3747912"/>
            </a:xfrm>
            <a:prstGeom prst="wedgeEllipseCallout">
              <a:avLst>
                <a:gd name="adj1" fmla="val 37902"/>
                <a:gd name="adj2" fmla="val 52862"/>
              </a:avLst>
            </a:prstGeom>
            <a:solidFill>
              <a:srgbClr val="5A5D61"/>
            </a:solidFill>
            <a:ln>
              <a:noFill/>
            </a:ln>
            <a:effectLst>
              <a:outerShdw blurRad="342900" dist="203200" dir="54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buClr>
                  <a:schemeClr val="dk1"/>
                </a:buClr>
                <a:buSzPts val="4000"/>
              </a:pPr>
              <a:r>
                <a:rPr lang="pl-PL" sz="2400" b="1" dirty="0">
                  <a:solidFill>
                    <a:schemeClr val="bg1"/>
                  </a:solidFill>
                  <a:latin typeface="Source Sans Pro"/>
                  <a:cs typeface="Arial"/>
                  <a:sym typeface="Source Sans Pro"/>
                </a:rPr>
                <a:t>10 kroków do aktywnej szkoły z TIK</a:t>
              </a:r>
              <a:endParaRPr lang="x-none" sz="2400" b="1" dirty="0">
                <a:solidFill>
                  <a:schemeClr val="bg1"/>
                </a:solidFill>
                <a:latin typeface="Source Sans Pro"/>
                <a:cs typeface="Arial"/>
                <a:sym typeface="Source Sans Pro"/>
              </a:endParaRPr>
            </a:p>
          </p:txBody>
        </p:sp>
      </p:grpSp>
      <p:sp>
        <p:nvSpPr>
          <p:cNvPr id="7" name="Google Shape;685;p89"/>
          <p:cNvSpPr txBox="1">
            <a:spLocks/>
          </p:cNvSpPr>
          <p:nvPr/>
        </p:nvSpPr>
        <p:spPr>
          <a:xfrm>
            <a:off x="346455" y="1439623"/>
            <a:ext cx="8343120" cy="524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4pPr>
            <a:lvl5pPr marL="100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x-none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r>
              <a:rPr lang="pl-PL" sz="2300" dirty="0">
                <a:latin typeface="Source Sans Pro" panose="020B0503030403020204" pitchFamily="34" charset="77"/>
              </a:rPr>
              <a:t> </a:t>
            </a:r>
            <a:r>
              <a:rPr lang="pl-PL" sz="2200" dirty="0">
                <a:latin typeface="Source Sans Pro" panose="020B0503030403020204" pitchFamily="34" charset="77"/>
              </a:rPr>
              <a:t>Lekcja oparta o </a:t>
            </a:r>
            <a:r>
              <a:rPr lang="pl-PL" sz="2200" b="1" dirty="0">
                <a:latin typeface="Source Sans Pro" panose="020B0503030403020204" pitchFamily="34" charset="77"/>
              </a:rPr>
              <a:t>doświadczenie</a:t>
            </a:r>
          </a:p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r>
              <a:rPr lang="pl-PL" sz="2200" dirty="0">
                <a:latin typeface="Source Sans Pro" panose="020B0503030403020204" pitchFamily="34" charset="77"/>
              </a:rPr>
              <a:t> Wykorzystanie </a:t>
            </a:r>
            <a:r>
              <a:rPr lang="pl-PL" sz="2200" b="1" dirty="0">
                <a:latin typeface="Source Sans Pro" panose="020B0503030403020204" pitchFamily="34" charset="77"/>
              </a:rPr>
              <a:t>smartfonów</a:t>
            </a:r>
            <a:r>
              <a:rPr lang="pl-PL" sz="2200" dirty="0">
                <a:latin typeface="Source Sans Pro" panose="020B0503030403020204" pitchFamily="34" charset="77"/>
              </a:rPr>
              <a:t> uczniów do celów edukacyjnych</a:t>
            </a:r>
          </a:p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r>
              <a:rPr lang="pl-PL" sz="2200" dirty="0">
                <a:latin typeface="Source Sans Pro" panose="020B0503030403020204" pitchFamily="34" charset="77"/>
              </a:rPr>
              <a:t> </a:t>
            </a:r>
            <a:r>
              <a:rPr lang="pl-PL" sz="2200" b="1" dirty="0">
                <a:latin typeface="Source Sans Pro" panose="020B0503030403020204" pitchFamily="34" charset="77"/>
              </a:rPr>
              <a:t>Angażowanie </a:t>
            </a:r>
            <a:r>
              <a:rPr lang="pl-PL" sz="2200" dirty="0">
                <a:latin typeface="Source Sans Pro" panose="020B0503030403020204" pitchFamily="34" charset="77"/>
              </a:rPr>
              <a:t>uczniów  z TIK</a:t>
            </a:r>
          </a:p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r>
              <a:rPr lang="pl-PL" sz="2200" dirty="0">
                <a:latin typeface="Source Sans Pro" panose="020B0503030403020204" pitchFamily="34" charset="77"/>
              </a:rPr>
              <a:t>Wykorzystanie </a:t>
            </a:r>
            <a:r>
              <a:rPr lang="pl-PL" sz="2200" b="1" dirty="0">
                <a:latin typeface="Source Sans Pro" panose="020B0503030403020204" pitchFamily="34" charset="77"/>
              </a:rPr>
              <a:t>TIK w metodach aktywizujących</a:t>
            </a:r>
            <a:r>
              <a:rPr lang="pl-PL" sz="2200" dirty="0">
                <a:latin typeface="Source Sans Pro" panose="020B0503030403020204" pitchFamily="34" charset="77"/>
              </a:rPr>
              <a:t>, np. w projekcie uczniowskim</a:t>
            </a:r>
          </a:p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r>
              <a:rPr lang="pl-PL" sz="2200" dirty="0">
                <a:latin typeface="Source Sans Pro" panose="020B0503030403020204" pitchFamily="34" charset="77"/>
              </a:rPr>
              <a:t> </a:t>
            </a:r>
            <a:r>
              <a:rPr lang="pl-PL" sz="2200" b="1" dirty="0">
                <a:latin typeface="Source Sans Pro" panose="020B0503030403020204" pitchFamily="34" charset="77"/>
              </a:rPr>
              <a:t>Ocenianie kształtujące z TIK</a:t>
            </a:r>
          </a:p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r>
              <a:rPr lang="pl-PL" sz="2200" dirty="0">
                <a:latin typeface="Source Sans Pro" panose="020B0503030403020204" pitchFamily="34" charset="77"/>
              </a:rPr>
              <a:t> </a:t>
            </a:r>
            <a:r>
              <a:rPr lang="pl-PL" sz="2200" b="1" dirty="0">
                <a:latin typeface="Source Sans Pro" panose="020B0503030403020204" pitchFamily="34" charset="77"/>
              </a:rPr>
              <a:t>Jednolita platforma </a:t>
            </a:r>
            <a:r>
              <a:rPr lang="pl-PL" sz="2200" dirty="0">
                <a:latin typeface="Source Sans Pro" panose="020B0503030403020204" pitchFamily="34" charset="77"/>
              </a:rPr>
              <a:t>ułatwiająca zdalną współpracę w zespołach</a:t>
            </a:r>
            <a:endParaRPr lang="pl-PL" sz="2200" dirty="0"/>
          </a:p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r>
              <a:rPr lang="pl-PL" sz="2200" dirty="0"/>
              <a:t> </a:t>
            </a:r>
            <a:r>
              <a:rPr lang="pl-PL" sz="2200" b="1" dirty="0" err="1"/>
              <a:t>Uwspólnienie</a:t>
            </a:r>
            <a:r>
              <a:rPr lang="pl-PL" sz="2200" b="1" dirty="0"/>
              <a:t> myślenia </a:t>
            </a:r>
            <a:r>
              <a:rPr lang="pl-PL" sz="2200" dirty="0"/>
              <a:t>o roli TIK</a:t>
            </a:r>
          </a:p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r>
              <a:rPr lang="pl-PL" sz="2200" dirty="0"/>
              <a:t> </a:t>
            </a:r>
            <a:r>
              <a:rPr lang="pl-PL" sz="2200" b="1" dirty="0"/>
              <a:t>Szkolny</a:t>
            </a:r>
            <a:r>
              <a:rPr lang="pl-PL" sz="2200" dirty="0"/>
              <a:t> </a:t>
            </a:r>
            <a:r>
              <a:rPr lang="pl-PL" sz="2200" b="1" dirty="0"/>
              <a:t>Zespół ds. TIK</a:t>
            </a:r>
          </a:p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r>
              <a:rPr lang="pl-PL" sz="2200" dirty="0"/>
              <a:t> </a:t>
            </a:r>
            <a:r>
              <a:rPr lang="pl-PL" sz="2200" b="1" dirty="0"/>
              <a:t>Plan rozwoju szkoły </a:t>
            </a:r>
            <a:r>
              <a:rPr lang="pl-PL" sz="2200" dirty="0"/>
              <a:t>„Aktywna lekcja z TIK”</a:t>
            </a:r>
          </a:p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r>
              <a:rPr lang="pl-PL" sz="2200" dirty="0"/>
              <a:t> Wykorzystanie</a:t>
            </a:r>
            <a:r>
              <a:rPr lang="pl-PL" sz="2200" b="1" dirty="0"/>
              <a:t> TIK w zarządzaniu szkołą</a:t>
            </a:r>
          </a:p>
        </p:txBody>
      </p:sp>
    </p:spTree>
    <p:extLst>
      <p:ext uri="{BB962C8B-B14F-4D97-AF65-F5344CB8AC3E}">
        <p14:creationId xmlns:p14="http://schemas.microsoft.com/office/powerpoint/2010/main" val="1479398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36514" cy="685800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0497495-128D-8744-9609-B02630C03A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389" y="0"/>
            <a:ext cx="5029200" cy="50292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85A28CC-680A-1042-BA57-4CE5B8D5E816}"/>
              </a:ext>
            </a:extLst>
          </p:cNvPr>
          <p:cNvSpPr/>
          <p:nvPr/>
        </p:nvSpPr>
        <p:spPr>
          <a:xfrm>
            <a:off x="134730" y="5318701"/>
            <a:ext cx="7129670" cy="1249797"/>
          </a:xfrm>
          <a:prstGeom prst="roundRect">
            <a:avLst>
              <a:gd name="adj" fmla="val 15067"/>
            </a:avLst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99" rtlCol="0" anchor="ctr"/>
          <a:lstStyle/>
          <a:p>
            <a:pPr>
              <a:lnSpc>
                <a:spcPts val="3400"/>
              </a:lnSpc>
            </a:pPr>
            <a:r>
              <a:rPr lang="pl-PL" sz="3200" b="1" dirty="0">
                <a:latin typeface="Source Sans Pro" panose="020B0503030403020204" pitchFamily="34" charset="77"/>
              </a:rPr>
              <a:t>Zapraszamy </a:t>
            </a:r>
            <a:br>
              <a:rPr lang="pl-PL" sz="3200" b="1" dirty="0">
                <a:latin typeface="Source Sans Pro" panose="020B0503030403020204" pitchFamily="34" charset="77"/>
              </a:rPr>
            </a:br>
            <a:r>
              <a:rPr lang="pl-PL" sz="3200" b="1" dirty="0">
                <a:latin typeface="Source Sans Pro" panose="020B0503030403020204" pitchFamily="34" charset="77"/>
              </a:rPr>
              <a:t>do uczestnictwa w szkoleniach!</a:t>
            </a:r>
            <a:endParaRPr lang="x-none" sz="3200" b="1" dirty="0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9350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>
          <a:xfrm>
            <a:off x="484590" y="49877"/>
            <a:ext cx="8557810" cy="1095664"/>
          </a:xfrm>
        </p:spPr>
        <p:txBody>
          <a:bodyPr/>
          <a:lstStyle/>
          <a:p>
            <a:pPr lvl="0"/>
            <a:r>
              <a:rPr lang="pl-PL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Korzyści z udziału w projekcie „Lekcja:Enter”</a:t>
            </a:r>
            <a:endParaRPr lang="pl-P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32</a:t>
            </a:fld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233986-1E20-B04D-BAC9-A50D01E96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/>
              <a:t>Lekcja:Enter</a:t>
            </a:r>
            <a:r>
              <a:rPr lang="en-GB" dirty="0"/>
              <a:t>!</a:t>
            </a:r>
          </a:p>
        </p:txBody>
      </p:sp>
      <p:sp>
        <p:nvSpPr>
          <p:cNvPr id="7" name="Google Shape;685;p89"/>
          <p:cNvSpPr txBox="1">
            <a:spLocks/>
          </p:cNvSpPr>
          <p:nvPr/>
        </p:nvSpPr>
        <p:spPr>
          <a:xfrm>
            <a:off x="484590" y="1443355"/>
            <a:ext cx="8343120" cy="524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4pPr>
            <a:lvl5pPr marL="100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x-none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r>
              <a:rPr lang="pl-PL" sz="2000" dirty="0">
                <a:latin typeface="Source Sans Pro" panose="020B0503030403020204" pitchFamily="34" charset="77"/>
              </a:rPr>
              <a:t>Nauczyciele nabiorą większej biegłości w wykorzystywaniu aplikacji </a:t>
            </a:r>
            <a:br>
              <a:rPr lang="pl-PL" sz="2000" dirty="0">
                <a:latin typeface="Source Sans Pro" panose="020B0503030403020204" pitchFamily="34" charset="77"/>
              </a:rPr>
            </a:br>
            <a:r>
              <a:rPr lang="pl-PL" sz="2000" dirty="0">
                <a:latin typeface="Source Sans Pro" panose="020B0503030403020204" pitchFamily="34" charset="77"/>
              </a:rPr>
              <a:t>i narzędzi TIK na lekcjach i podczas ich przygotowywani</a:t>
            </a:r>
            <a:r>
              <a:rPr lang="pl-PL" sz="2000" dirty="0"/>
              <a:t>a</a:t>
            </a:r>
          </a:p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r>
              <a:rPr lang="pl-PL" sz="2000" dirty="0"/>
              <a:t>Nauczyciele, zgodnie z modelem SAMR *, będą świadomie dobierać aplikacje w zależności od celów edukacyjnych</a:t>
            </a:r>
          </a:p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r>
              <a:rPr lang="pl-PL" sz="2000" dirty="0"/>
              <a:t>Nauczyciele przygotują dwa scenariusze lekcji opartej o doświadczenie uczniów, a następnie przeprowadzą lekcje na ich podstawie; przy tworzeniu scenariuszy otrzymają wsparcie trenerów</a:t>
            </a:r>
          </a:p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r>
              <a:rPr lang="pl-PL" sz="2000" dirty="0"/>
              <a:t>Dyrektor otrzyma wsparcie we wdrażaniu zmiany, jaką jest włączanie TIK do aktywizujących metod pracy.</a:t>
            </a:r>
          </a:p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r>
              <a:rPr lang="pl-PL" sz="2000" dirty="0"/>
              <a:t>Dyrektor będzie mógł działania projektowe uwzględnić w nadzorze pedagogicznym w ramach wspomagania.</a:t>
            </a:r>
          </a:p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endParaRPr lang="pl-PL" sz="2300" dirty="0"/>
          </a:p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endParaRPr lang="pl-PL" sz="2300" dirty="0"/>
          </a:p>
          <a:p>
            <a:pPr marL="469900" indent="-457200">
              <a:buClr>
                <a:srgbClr val="FF8700"/>
              </a:buClr>
              <a:buSzPct val="100000"/>
              <a:buFont typeface="+mj-lt"/>
              <a:buAutoNum type="arabicPeriod"/>
            </a:pPr>
            <a:endParaRPr lang="pl-PL" sz="2300" dirty="0">
              <a:latin typeface="Source Sans Pro" panose="020B0503030403020204" pitchFamily="34" charset="77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84590" y="5776040"/>
            <a:ext cx="730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buClr>
                <a:srgbClr val="FF8700"/>
              </a:buClr>
              <a:buSzPct val="100000"/>
            </a:pPr>
            <a:r>
              <a:rPr lang="pl-PL" sz="1600" dirty="0">
                <a:solidFill>
                  <a:srgbClr val="5A5D61"/>
                </a:solidFill>
                <a:latin typeface="Source Sans Pro" panose="020B0604020202020204" charset="-18"/>
              </a:rPr>
              <a:t>* Artykuł „Model SAMR, czyli o technologii w nauczaniu – </a:t>
            </a:r>
            <a:r>
              <a:rPr lang="pl-PL" sz="1600" u="sng" dirty="0">
                <a:latin typeface="Source Sans Pro" panose="020B0604020202020204" charset="-18"/>
                <a:hlinkClick r:id="rId3"/>
              </a:rPr>
              <a:t>https://edunews.pl/badania-i-debaty/badania/2736-model-samr-czyli-o-technologii-w-nauczaniu</a:t>
            </a:r>
            <a:r>
              <a:rPr lang="pl-PL" sz="1600" u="sng" dirty="0">
                <a:latin typeface="Source Sans Pro" panose="020B0604020202020204" charset="-1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0192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>
          <a:xfrm>
            <a:off x="484590" y="49877"/>
            <a:ext cx="8557810" cy="1095664"/>
          </a:xfrm>
        </p:spPr>
        <p:txBody>
          <a:bodyPr/>
          <a:lstStyle/>
          <a:p>
            <a:pPr lvl="0"/>
            <a:r>
              <a:rPr lang="pl-PL" dirty="0">
                <a:latin typeface="Source Sans Pro" panose="020B0503030403020204" pitchFamily="34" charset="0"/>
                <a:ea typeface="Source Sans Pro" panose="020B0503030403020204" pitchFamily="34" charset="0"/>
              </a:rPr>
              <a:t>Jak wziąć udział w szkoleniach w projekcie „Lekcja:Enter”?</a:t>
            </a:r>
            <a:endParaRPr lang="pl-PL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33</a:t>
            </a:fld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233986-1E20-B04D-BAC9-A50D01E96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/>
              <a:t>Lekcja:Enter</a:t>
            </a:r>
            <a:r>
              <a:rPr lang="en-GB" dirty="0"/>
              <a:t>!</a:t>
            </a:r>
          </a:p>
        </p:txBody>
      </p:sp>
      <p:sp>
        <p:nvSpPr>
          <p:cNvPr id="8" name="Symbol zastępczy tekstu 1"/>
          <p:cNvSpPr txBox="1">
            <a:spLocks/>
          </p:cNvSpPr>
          <p:nvPr/>
        </p:nvSpPr>
        <p:spPr>
          <a:xfrm>
            <a:off x="221937" y="1818409"/>
            <a:ext cx="8605773" cy="4539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4pPr>
            <a:lvl5pPr marL="100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x-none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pl-PL" sz="2600" dirty="0"/>
              <a:t>Wejść na </a:t>
            </a:r>
            <a:r>
              <a:rPr lang="pl-PL" sz="2600" b="1" dirty="0"/>
              <a:t>stronę projektu </a:t>
            </a:r>
            <a:r>
              <a:rPr lang="pl-PL" sz="2600" dirty="0">
                <a:hlinkClick r:id="rId3"/>
              </a:rPr>
              <a:t>https://lekcjaenter.pl/</a:t>
            </a:r>
            <a:r>
              <a:rPr lang="pl-PL" sz="2600" dirty="0"/>
              <a:t> i kliknąć </a:t>
            </a:r>
            <a:br>
              <a:rPr lang="pl-PL" sz="2600" dirty="0"/>
            </a:br>
            <a:r>
              <a:rPr lang="pl-PL" sz="2600" dirty="0"/>
              <a:t>„Jak dołączyć do projektu?”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600" dirty="0"/>
              <a:t>Wybrać </a:t>
            </a:r>
            <a:r>
              <a:rPr lang="pl-PL" sz="2600" b="1" dirty="0"/>
              <a:t>właściwe województwo</a:t>
            </a:r>
            <a:r>
              <a:rPr lang="pl-PL" sz="2600" dirty="0"/>
              <a:t>, a w nim </a:t>
            </a:r>
            <a:r>
              <a:rPr lang="pl-PL" sz="2600" b="1" dirty="0"/>
              <a:t>jednego z realizatorów </a:t>
            </a:r>
            <a:r>
              <a:rPr lang="pl-PL" sz="2600" dirty="0"/>
              <a:t>szkoleń (od 2 do  7 podmiotów w danym województwie; przed wyborem realizatora można skonsultować się z zaprzyjaźnionymi placówkami – lista uczestniczących szkół znajduje się w zakładce „O projekcie”)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600" dirty="0"/>
              <a:t>Skontaktować się z realizatorem i </a:t>
            </a:r>
            <a:r>
              <a:rPr lang="pl-PL" sz="2600" b="1" dirty="0"/>
              <a:t>zgłosić </a:t>
            </a:r>
            <a:r>
              <a:rPr lang="pl-PL" sz="2600" b="1" dirty="0" smtClean="0"/>
              <a:t>nauczycieli </a:t>
            </a:r>
            <a:r>
              <a:rPr lang="pl-PL" sz="2600" b="1" dirty="0"/>
              <a:t>ze szkoły </a:t>
            </a:r>
            <a:r>
              <a:rPr lang="pl-PL" sz="2600" dirty="0"/>
              <a:t>(zgłoszenia dokonuje dyrektor szkoły); nabór trwa cały rok</a:t>
            </a:r>
          </a:p>
          <a:p>
            <a:pPr marL="0" indent="0">
              <a:buNone/>
            </a:pPr>
            <a:r>
              <a:rPr lang="pl-PL" sz="2000" dirty="0"/>
              <a:t>Uwaga! </a:t>
            </a:r>
            <a:r>
              <a:rPr lang="pl-PL" sz="2000" dirty="0" smtClean="0"/>
              <a:t>przedstawiciel/przedstawicielka </a:t>
            </a:r>
            <a:r>
              <a:rPr lang="pl-PL" sz="2000" dirty="0"/>
              <a:t>kadry kierowniczej też uczestniczy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szkoleniach, ponadto obserwuje lekcje prowadzone przez </a:t>
            </a:r>
            <a:r>
              <a:rPr lang="pl-PL" sz="2000" dirty="0" smtClean="0"/>
              <a:t>nauczycieli</a:t>
            </a:r>
            <a:r>
              <a:rPr lang="pl-PL" sz="2000" dirty="0"/>
              <a:t>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(więcej</a:t>
            </a:r>
            <a:r>
              <a:rPr lang="pl-PL" sz="2000" dirty="0"/>
              <a:t>: </a:t>
            </a:r>
            <a:r>
              <a:rPr lang="pl-PL" sz="2000" dirty="0">
                <a:hlinkClick r:id="rId4"/>
              </a:rPr>
              <a:t>https://lekcjaenter.pl/szkolenia/jak-skorzystac-ze-szkolen</a:t>
            </a:r>
            <a:r>
              <a:rPr lang="pl-PL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675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>
          <a:xfrm>
            <a:off x="293095" y="49877"/>
            <a:ext cx="8557810" cy="1095664"/>
          </a:xfrm>
        </p:spPr>
        <p:txBody>
          <a:bodyPr/>
          <a:lstStyle/>
          <a:p>
            <a:pPr lvl="0"/>
            <a:r>
              <a:rPr lang="pl-PL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Zapraszamy do zadawania pytań</a:t>
            </a:r>
            <a:endParaRPr lang="pl-PL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34</a:t>
            </a:fld>
            <a:endParaRPr lang="pl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233986-1E20-B04D-BAC9-A50D01E96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/>
              <a:t>Lekcja:Enter</a:t>
            </a:r>
            <a:r>
              <a:rPr lang="en-GB" dirty="0"/>
              <a:t>!</a:t>
            </a:r>
          </a:p>
        </p:txBody>
      </p:sp>
      <p:sp>
        <p:nvSpPr>
          <p:cNvPr id="8" name="Symbol zastępczy tekstu 1"/>
          <p:cNvSpPr txBox="1">
            <a:spLocks/>
          </p:cNvSpPr>
          <p:nvPr/>
        </p:nvSpPr>
        <p:spPr>
          <a:xfrm>
            <a:off x="221937" y="1818409"/>
            <a:ext cx="8605773" cy="4539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2pPr>
            <a:lvl3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en-GB" sz="1800" b="0" i="0" u="none" strike="noStrike" kern="1200" cap="none" dirty="0" smtClean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4pPr>
            <a:lvl5pPr marL="100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lang="x-none" sz="1800" b="0" i="0" u="none" strike="noStrike" kern="1200" cap="none" dirty="0">
                <a:solidFill>
                  <a:srgbClr val="5A5D61"/>
                </a:solidFill>
                <a:latin typeface="Source Sans Pro"/>
                <a:ea typeface="+mn-ea"/>
                <a:cs typeface="+mn-cs"/>
                <a:sym typeface="Source Sans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pl-PL" sz="2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5541"/>
            <a:ext cx="9144000" cy="571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7575B"/>
              </a:buClr>
              <a:buSzPts val="4500"/>
              <a:buFont typeface="Source Sans Pro"/>
              <a:buNone/>
            </a:pPr>
            <a:r>
              <a:rPr lang="pl-PL" sz="4800" dirty="0"/>
              <a:t>Dziękujemy</a:t>
            </a:r>
            <a:endParaRPr sz="4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F734409-E75C-BD49-BF91-C26DC519C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/>
            <a:r>
              <a:rPr lang="pl-PL" sz="2000" dirty="0">
                <a:hlinkClick r:id="rId3"/>
              </a:rPr>
              <a:t>https://lekcjaenter.pl/</a:t>
            </a:r>
            <a:endParaRPr lang="pl-PL" sz="2000" dirty="0"/>
          </a:p>
          <a:p>
            <a:pPr indent="-457200"/>
            <a:r>
              <a:rPr lang="pl-PL" sz="2000" dirty="0">
                <a:hlinkClick r:id="rId4"/>
              </a:rPr>
              <a:t>kontakt@lekcjaenter.pl</a:t>
            </a:r>
            <a:r>
              <a:rPr lang="pl-PL" sz="2000" dirty="0"/>
              <a:t> </a:t>
            </a:r>
            <a:endParaRPr lang="x-non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Najważniejsze informacje o projekcie „Lekcja:Enter”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4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233986-1E20-B04D-BAC9-A50D01E96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/>
              <a:t>Lekcja:Enter</a:t>
            </a:r>
            <a:r>
              <a:rPr lang="en-GB" dirty="0"/>
              <a:t>!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221937" y="1511300"/>
            <a:ext cx="8605773" cy="4846757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Szkolenia są </a:t>
            </a:r>
            <a:r>
              <a:rPr lang="pl-PL" sz="2400" b="1" dirty="0"/>
              <a:t>bezpłatne</a:t>
            </a:r>
            <a:r>
              <a:rPr lang="pl-PL" sz="2400" dirty="0"/>
              <a:t>, </a:t>
            </a:r>
            <a:r>
              <a:rPr lang="pl-PL" sz="2400" dirty="0" smtClean="0"/>
              <a:t>w czasie pandemii realizowane </a:t>
            </a:r>
            <a:r>
              <a:rPr lang="pl-PL" sz="2400" b="1" dirty="0"/>
              <a:t>online</a:t>
            </a:r>
            <a:r>
              <a:rPr lang="pl-PL" sz="2400" dirty="0"/>
              <a:t> w formie aktywnego warsztatu prowadzonego w czasie rzeczywistym</a:t>
            </a:r>
          </a:p>
          <a:p>
            <a:r>
              <a:rPr lang="pl-PL" sz="2400" dirty="0"/>
              <a:t>Cykl 8 szkoleń: 32 godziny szkoleń z trenerem/trenerką </a:t>
            </a:r>
            <a:br>
              <a:rPr lang="pl-PL" sz="2400" dirty="0"/>
            </a:br>
            <a:r>
              <a:rPr lang="pl-PL" sz="2400" dirty="0"/>
              <a:t>i 8 godzin pracy własnej nauczyciela/nauczycielki (łącznie </a:t>
            </a:r>
            <a:r>
              <a:rPr lang="pl-PL" sz="2400" b="1" dirty="0"/>
              <a:t>40 godz.</a:t>
            </a:r>
            <a:r>
              <a:rPr lang="pl-PL" sz="2400" dirty="0"/>
              <a:t>), według jednolitego scenariusza w całej Polsce</a:t>
            </a:r>
          </a:p>
          <a:p>
            <a:r>
              <a:rPr lang="pl-PL" sz="2400" dirty="0"/>
              <a:t>Dwa poziomy szkoleń: podstawowy i zaawansowany; dodatkowo, zakres i poziom szkolenia może być każdorazowo dostosowany do potrzeb nauczycieli z danej grupy szkoleniowej</a:t>
            </a:r>
          </a:p>
          <a:p>
            <a:r>
              <a:rPr lang="pl-PL" sz="2400" dirty="0"/>
              <a:t>Możliwość przeszkolenia </a:t>
            </a:r>
            <a:r>
              <a:rPr lang="pl-PL" sz="2400" b="1" dirty="0"/>
              <a:t>wszystkich nauczycieli z danej szkoły </a:t>
            </a:r>
            <a:r>
              <a:rPr lang="pl-PL" sz="2400" dirty="0"/>
              <a:t>– sukcesywne uruchamianie kolejnych grup szkoleniowych </a:t>
            </a:r>
          </a:p>
          <a:p>
            <a:r>
              <a:rPr lang="pl-PL" sz="2400" dirty="0"/>
              <a:t>Odrębna ścieżka szkoleń dla nauczycieli informatyki (dotycząca algorytmiki i programowania)</a:t>
            </a:r>
          </a:p>
          <a:p>
            <a:r>
              <a:rPr lang="pl-PL" sz="2400" dirty="0"/>
              <a:t>Dodatkowy </a:t>
            </a:r>
            <a:r>
              <a:rPr lang="pl-PL" sz="2400" b="1" dirty="0"/>
              <a:t>moduł online dla dyrektorów szkół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53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10 kroków do aktywnej szkoły z TIK – na podstawie doświadczeń z projektu „Lekcja:Enter”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5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233986-1E20-B04D-BAC9-A50D01E96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/>
              <a:t>Lekcja:Enter</a:t>
            </a:r>
            <a:r>
              <a:rPr lang="en-GB" dirty="0"/>
              <a:t>!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C9A39F0C-0571-D24B-A4DE-118850A04DD9}"/>
              </a:ext>
            </a:extLst>
          </p:cNvPr>
          <p:cNvGrpSpPr/>
          <p:nvPr/>
        </p:nvGrpSpPr>
        <p:grpSpPr>
          <a:xfrm>
            <a:off x="484590" y="1501205"/>
            <a:ext cx="8049810" cy="4158792"/>
            <a:chOff x="601155" y="733777"/>
            <a:chExt cx="6714045" cy="3767589"/>
          </a:xfrm>
        </p:grpSpPr>
        <p:sp>
          <p:nvSpPr>
            <p:cNvPr id="8" name="Oval Callout 2">
              <a:extLst>
                <a:ext uri="{FF2B5EF4-FFF2-40B4-BE49-F238E27FC236}">
                  <a16:creationId xmlns="" xmlns:a16="http://schemas.microsoft.com/office/drawing/2014/main" id="{0CC36167-6206-A549-AD69-71C621001A57}"/>
                </a:ext>
              </a:extLst>
            </p:cNvPr>
            <p:cNvSpPr/>
            <p:nvPr/>
          </p:nvSpPr>
          <p:spPr>
            <a:xfrm>
              <a:off x="601155" y="733777"/>
              <a:ext cx="3761615" cy="3767589"/>
            </a:xfrm>
            <a:prstGeom prst="wedgeEllipseCallout">
              <a:avLst>
                <a:gd name="adj1" fmla="val -39809"/>
                <a:gd name="adj2" fmla="val 53163"/>
              </a:avLst>
            </a:prstGeom>
            <a:solidFill>
              <a:schemeClr val="bg1"/>
            </a:solidFill>
            <a:ln>
              <a:noFill/>
            </a:ln>
            <a:effectLst>
              <a:outerShdw blurRad="215900" dist="114300" dir="54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600" b="1" dirty="0">
                  <a:solidFill>
                    <a:srgbClr val="5A5D61"/>
                  </a:solidFill>
                  <a:latin typeface="Source Sans Pro"/>
                  <a:cs typeface="Arial"/>
                  <a:sym typeface="Source Sans Pro"/>
                </a:rPr>
                <a:t>W projekcie uczestniczy </a:t>
              </a:r>
              <a:br>
                <a:rPr lang="pl-PL" sz="2600" b="1" dirty="0">
                  <a:solidFill>
                    <a:srgbClr val="5A5D61"/>
                  </a:solidFill>
                  <a:latin typeface="Source Sans Pro"/>
                  <a:cs typeface="Arial"/>
                  <a:sym typeface="Source Sans Pro"/>
                </a:rPr>
              </a:br>
              <a:r>
                <a:rPr lang="pl-PL" sz="2600" b="1" dirty="0">
                  <a:solidFill>
                    <a:srgbClr val="FF7F00"/>
                  </a:solidFill>
                  <a:latin typeface="Source Sans Pro"/>
                  <a:cs typeface="Arial"/>
                  <a:sym typeface="Source Sans Pro"/>
                </a:rPr>
                <a:t>5,8 tys. szkół </a:t>
              </a:r>
              <a:br>
                <a:rPr lang="pl-PL" sz="2600" b="1" dirty="0">
                  <a:solidFill>
                    <a:srgbClr val="FF7F00"/>
                  </a:solidFill>
                  <a:latin typeface="Source Sans Pro"/>
                  <a:cs typeface="Arial"/>
                  <a:sym typeface="Source Sans Pro"/>
                </a:rPr>
              </a:br>
              <a:r>
                <a:rPr lang="pl-PL" sz="2600" b="1" dirty="0">
                  <a:solidFill>
                    <a:srgbClr val="5A5D61"/>
                  </a:solidFill>
                  <a:latin typeface="Source Sans Pro"/>
                  <a:cs typeface="Arial"/>
                  <a:sym typeface="Source Sans Pro"/>
                </a:rPr>
                <a:t>z całej Polski, </a:t>
              </a:r>
              <a:br>
                <a:rPr lang="pl-PL" sz="2600" b="1" dirty="0">
                  <a:solidFill>
                    <a:srgbClr val="5A5D61"/>
                  </a:solidFill>
                  <a:latin typeface="Source Sans Pro"/>
                  <a:cs typeface="Arial"/>
                  <a:sym typeface="Source Sans Pro"/>
                </a:rPr>
              </a:br>
              <a:r>
                <a:rPr lang="pl-PL" sz="2600" b="1" dirty="0">
                  <a:solidFill>
                    <a:srgbClr val="5A5D61"/>
                  </a:solidFill>
                  <a:latin typeface="Source Sans Pro"/>
                  <a:cs typeface="Arial"/>
                  <a:sym typeface="Source Sans Pro"/>
                </a:rPr>
                <a:t>a w szkoleniach </a:t>
              </a:r>
              <a:r>
                <a:rPr lang="pl-PL" sz="2600" b="1" dirty="0" smtClean="0">
                  <a:solidFill>
                    <a:srgbClr val="5A5D61"/>
                  </a:solidFill>
                  <a:latin typeface="Source Sans Pro"/>
                  <a:cs typeface="Arial"/>
                  <a:sym typeface="Source Sans Pro"/>
                </a:rPr>
                <a:t>bierze udział </a:t>
              </a:r>
              <a:r>
                <a:rPr lang="pl-PL" sz="2600" b="1" dirty="0">
                  <a:solidFill>
                    <a:srgbClr val="5A5D61"/>
                  </a:solidFill>
                  <a:latin typeface="Source Sans Pro"/>
                  <a:cs typeface="Arial"/>
                  <a:sym typeface="Source Sans Pro"/>
                </a:rPr>
                <a:t>ponad </a:t>
              </a:r>
              <a:r>
                <a:rPr lang="pl-PL" sz="2600" b="1" dirty="0">
                  <a:solidFill>
                    <a:srgbClr val="FF7F00"/>
                  </a:solidFill>
                  <a:latin typeface="Source Sans Pro"/>
                  <a:cs typeface="Arial"/>
                  <a:sym typeface="Source Sans Pro"/>
                </a:rPr>
                <a:t>51 tys.</a:t>
              </a:r>
              <a:r>
                <a:rPr lang="pl-PL" sz="2600" b="1" dirty="0">
                  <a:solidFill>
                    <a:srgbClr val="5A5D61"/>
                  </a:solidFill>
                  <a:latin typeface="Source Sans Pro"/>
                  <a:cs typeface="Arial"/>
                  <a:sym typeface="Source Sans Pro"/>
                </a:rPr>
                <a:t> nauczycieli</a:t>
              </a:r>
              <a:endParaRPr lang="x-none" sz="2600" b="1" dirty="0">
                <a:solidFill>
                  <a:srgbClr val="5A5D61"/>
                </a:solidFill>
                <a:latin typeface="Source Sans Pro"/>
                <a:cs typeface="Arial"/>
                <a:sym typeface="Source Sans Pro"/>
              </a:endParaRPr>
            </a:p>
          </p:txBody>
        </p:sp>
        <p:sp>
          <p:nvSpPr>
            <p:cNvPr id="9" name="Oval Callout 3">
              <a:extLst>
                <a:ext uri="{FF2B5EF4-FFF2-40B4-BE49-F238E27FC236}">
                  <a16:creationId xmlns="" xmlns:a16="http://schemas.microsoft.com/office/drawing/2014/main" id="{D968DAD4-BA06-9F4A-B482-712AFA5E3A71}"/>
                </a:ext>
              </a:extLst>
            </p:cNvPr>
            <p:cNvSpPr/>
            <p:nvPr/>
          </p:nvSpPr>
          <p:spPr>
            <a:xfrm>
              <a:off x="3975957" y="855029"/>
              <a:ext cx="3339243" cy="3498563"/>
            </a:xfrm>
            <a:prstGeom prst="wedgeEllipseCallout">
              <a:avLst>
                <a:gd name="adj1" fmla="val 37902"/>
                <a:gd name="adj2" fmla="val 52862"/>
              </a:avLst>
            </a:prstGeom>
            <a:solidFill>
              <a:srgbClr val="5A5D61"/>
            </a:solidFill>
            <a:ln>
              <a:noFill/>
            </a:ln>
            <a:effectLst>
              <a:outerShdw blurRad="342900" dist="203200" dir="54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buClr>
                  <a:schemeClr val="dk1"/>
                </a:buClr>
                <a:buSzPts val="4000"/>
              </a:pPr>
              <a:r>
                <a:rPr lang="pl-PL" sz="2800" b="1" dirty="0">
                  <a:solidFill>
                    <a:schemeClr val="bg1"/>
                  </a:solidFill>
                  <a:latin typeface="Source Sans Pro"/>
                  <a:cs typeface="Arial"/>
                  <a:sym typeface="Source Sans Pro"/>
                </a:rPr>
                <a:t>Ponad </a:t>
              </a:r>
              <a:r>
                <a:rPr lang="pl-PL" sz="2800" b="1" dirty="0" smtClean="0">
                  <a:solidFill>
                    <a:srgbClr val="FF7F00"/>
                  </a:solidFill>
                  <a:latin typeface="Source Sans Pro"/>
                  <a:cs typeface="Arial"/>
                  <a:sym typeface="Source Sans Pro"/>
                </a:rPr>
                <a:t>45 </a:t>
              </a:r>
              <a:r>
                <a:rPr lang="pl-PL" sz="2800" b="1" dirty="0">
                  <a:solidFill>
                    <a:srgbClr val="FF7F00"/>
                  </a:solidFill>
                  <a:latin typeface="Source Sans Pro"/>
                  <a:cs typeface="Arial"/>
                  <a:sym typeface="Source Sans Pro"/>
                </a:rPr>
                <a:t>tys. </a:t>
              </a:r>
              <a:r>
                <a:rPr lang="pl-PL" sz="2800" b="1" dirty="0">
                  <a:solidFill>
                    <a:schemeClr val="bg1"/>
                  </a:solidFill>
                  <a:latin typeface="Source Sans Pro"/>
                  <a:cs typeface="Arial"/>
                  <a:sym typeface="Source Sans Pro"/>
                </a:rPr>
                <a:t>nauczycieli już ukończyło szkolenia w ramach projektu „Lekcja:Enter”</a:t>
              </a:r>
              <a:endParaRPr lang="x-none" sz="2800" b="1" dirty="0">
                <a:solidFill>
                  <a:schemeClr val="bg1"/>
                </a:solidFill>
                <a:latin typeface="Source Sans Pro"/>
                <a:cs typeface="Arial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8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3181C4E-7F49-CF4A-8E98-DAC04308FF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6"/>
            <a:ext cx="9144000" cy="68566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A47BD4A-869C-544B-97E8-8C38CC6B96FA}"/>
              </a:ext>
            </a:extLst>
          </p:cNvPr>
          <p:cNvGrpSpPr/>
          <p:nvPr/>
        </p:nvGrpSpPr>
        <p:grpSpPr>
          <a:xfrm>
            <a:off x="1" y="4165811"/>
            <a:ext cx="5626100" cy="1757911"/>
            <a:chOff x="609600" y="1468604"/>
            <a:chExt cx="6817283" cy="1757911"/>
          </a:xfrm>
          <a:effectLst>
            <a:outerShdw blurRad="114300" dist="88900" dir="2700000" algn="tl" rotWithShape="0">
              <a:prstClr val="black">
                <a:alpha val="18000"/>
              </a:prstClr>
            </a:outerShdw>
          </a:effectLst>
        </p:grpSpPr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C85A28CC-680A-1042-BA57-4CE5B8D5E816}"/>
                </a:ext>
              </a:extLst>
            </p:cNvPr>
            <p:cNvSpPr/>
            <p:nvPr/>
          </p:nvSpPr>
          <p:spPr>
            <a:xfrm>
              <a:off x="795130" y="1976718"/>
              <a:ext cx="6009596" cy="1249797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7999" rtlCol="0" anchor="ctr"/>
            <a:lstStyle/>
            <a:p>
              <a:pPr>
                <a:lnSpc>
                  <a:spcPts val="3400"/>
                </a:lnSpc>
              </a:pPr>
              <a:r>
                <a:rPr lang="pl-PL" sz="3200" b="1" dirty="0">
                  <a:latin typeface="Source Sans Pro" panose="020B0503030403020204" pitchFamily="34" charset="77"/>
                </a:rPr>
                <a:t>Lekcja oparta </a:t>
              </a:r>
              <a:br>
                <a:rPr lang="pl-PL" sz="3200" b="1" dirty="0">
                  <a:latin typeface="Source Sans Pro" panose="020B0503030403020204" pitchFamily="34" charset="77"/>
                </a:rPr>
              </a:br>
              <a:r>
                <a:rPr lang="pl-PL" sz="3200" b="1" dirty="0">
                  <a:latin typeface="Source Sans Pro" panose="020B0503030403020204" pitchFamily="34" charset="77"/>
                </a:rPr>
                <a:t>o doświadczenie</a:t>
              </a:r>
              <a:endParaRPr lang="x-none" sz="3200" b="1" dirty="0">
                <a:latin typeface="Source Sans Pro" panose="020B0503030403020204" pitchFamily="34" charset="77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EBDA1F67-81A1-9A48-BC3A-00C3CAC4A672}"/>
                </a:ext>
              </a:extLst>
            </p:cNvPr>
            <p:cNvSpPr/>
            <p:nvPr/>
          </p:nvSpPr>
          <p:spPr>
            <a:xfrm>
              <a:off x="6549231" y="1694330"/>
              <a:ext cx="779929" cy="510988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EE9946A5-1976-824D-AE4A-E37B1F6AFA9E}"/>
                </a:ext>
              </a:extLst>
            </p:cNvPr>
            <p:cNvSpPr/>
            <p:nvPr/>
          </p:nvSpPr>
          <p:spPr>
            <a:xfrm>
              <a:off x="6159266" y="1468604"/>
              <a:ext cx="262475" cy="191382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F8129E70-56D3-F44D-BA68-13D846ACEF40}"/>
                </a:ext>
              </a:extLst>
            </p:cNvPr>
            <p:cNvSpPr/>
            <p:nvPr/>
          </p:nvSpPr>
          <p:spPr>
            <a:xfrm>
              <a:off x="7045746" y="2348102"/>
              <a:ext cx="381137" cy="230345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7E96C60-5A4E-F44B-94E1-D17B939A5D59}"/>
                </a:ext>
              </a:extLst>
            </p:cNvPr>
            <p:cNvSpPr/>
            <p:nvPr/>
          </p:nvSpPr>
          <p:spPr>
            <a:xfrm>
              <a:off x="609600" y="1976718"/>
              <a:ext cx="941294" cy="1249797"/>
            </a:xfrm>
            <a:prstGeom prst="rect">
              <a:avLst/>
            </a:prstGeom>
            <a:solidFill>
              <a:srgbClr val="5A5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6600" b="1" dirty="0">
                  <a:latin typeface="Source Sans Pro" panose="020B0503030403020204" pitchFamily="34" charset="77"/>
                </a:rPr>
                <a:t>1</a:t>
              </a:r>
              <a:endParaRPr lang="x-none" sz="6600" b="1" dirty="0">
                <a:latin typeface="Source Sans Pro" panose="020B0503030403020204" pitchFamily="34" charset="77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6B0AA1F-2ABE-FF46-A286-5AC29B5A5B1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650288" y="6188075"/>
            <a:ext cx="493712" cy="4175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Uczenie się przez doświadczenie  (cykl Kolba)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7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233986-1E20-B04D-BAC9-A50D01E96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/>
              <a:t>Lekcja:Enter</a:t>
            </a:r>
            <a:r>
              <a:rPr lang="en-GB" dirty="0"/>
              <a:t>!</a:t>
            </a:r>
          </a:p>
        </p:txBody>
      </p:sp>
      <p:pic>
        <p:nvPicPr>
          <p:cNvPr id="11" name="Symbol zastępczy zawartości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0" r="6762"/>
          <a:stretch/>
        </p:blipFill>
        <p:spPr>
          <a:xfrm>
            <a:off x="101600" y="1571106"/>
            <a:ext cx="9042400" cy="5286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4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Uczenie się przez doświadczenie  w szkoleniu nauczycieli w ramach projektu „Lekcja:Enter”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A13017-B2B5-1A41-959A-9A06A746D31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fld id="{1252EE04-D679-DD43-BEC5-CB700F1AEB9F}" type="datetime1">
              <a:rPr lang="pl-PL" smtClean="0"/>
              <a:pPr/>
              <a:t>02.09.2022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7EF020-068E-F844-B79C-92EA36252A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 smtClean="0"/>
              <a:pPr lvl="0"/>
              <a:t>8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233986-1E20-B04D-BAC9-A50D01E96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/>
              <a:t>Lekcja:Enter</a:t>
            </a:r>
            <a:r>
              <a:rPr lang="en-GB" dirty="0"/>
              <a:t>!</a:t>
            </a:r>
          </a:p>
        </p:txBody>
      </p:sp>
      <p:sp>
        <p:nvSpPr>
          <p:cNvPr id="8" name="Symbol zastępczy zawartości 1"/>
          <p:cNvSpPr>
            <a:spLocks noGrp="1"/>
          </p:cNvSpPr>
          <p:nvPr>
            <p:ph sz="half" idx="1"/>
          </p:nvPr>
        </p:nvSpPr>
        <p:spPr>
          <a:xfrm>
            <a:off x="484590" y="2006719"/>
            <a:ext cx="8343120" cy="4351338"/>
          </a:xfrm>
        </p:spPr>
        <p:txBody>
          <a:bodyPr>
            <a:normAutofit/>
          </a:bodyPr>
          <a:lstStyle/>
          <a:p>
            <a:r>
              <a:rPr lang="pl-PL" sz="2400" dirty="0"/>
              <a:t>Teoria – szkolenie (7 z 8 spotkań)</a:t>
            </a:r>
          </a:p>
          <a:p>
            <a:r>
              <a:rPr lang="pl-PL" sz="2400" dirty="0"/>
              <a:t>Praktyka – przygotowanie 2 scenariuszy lekcji, </a:t>
            </a:r>
            <a:br>
              <a:rPr lang="pl-PL" sz="2400" dirty="0"/>
            </a:br>
            <a:r>
              <a:rPr lang="pl-PL" sz="2400" dirty="0"/>
              <a:t>z wykorzystaniem nowo poznanych aplikacji, narzędzi </a:t>
            </a:r>
            <a:br>
              <a:rPr lang="pl-PL" sz="2400" dirty="0"/>
            </a:br>
            <a:r>
              <a:rPr lang="pl-PL" sz="2400" dirty="0"/>
              <a:t>i metod</a:t>
            </a:r>
          </a:p>
          <a:p>
            <a:r>
              <a:rPr lang="pl-PL" sz="2400" dirty="0"/>
              <a:t>Doświadczenie – przeprowadzenie 1 lekcji na podstawie </a:t>
            </a:r>
            <a:br>
              <a:rPr lang="pl-PL" sz="2400" dirty="0"/>
            </a:br>
            <a:r>
              <a:rPr lang="pl-PL" sz="2400" dirty="0"/>
              <a:t>ww. scenariuszy</a:t>
            </a:r>
          </a:p>
          <a:p>
            <a:r>
              <a:rPr lang="pl-PL" sz="2400" dirty="0"/>
              <a:t>Refleksja – </a:t>
            </a:r>
            <a:r>
              <a:rPr lang="pl-PL" sz="2400" dirty="0" smtClean="0"/>
              <a:t>ostatnie </a:t>
            </a:r>
            <a:r>
              <a:rPr lang="pl-PL" sz="2400" dirty="0"/>
              <a:t>spotkanie (refleksja z przeprowadzonych lekcji, przygotowanie indywidualnego planu rozwoju </a:t>
            </a:r>
            <a:r>
              <a:rPr lang="pl-PL" sz="2400" dirty="0" smtClean="0"/>
              <a:t>w </a:t>
            </a:r>
            <a:r>
              <a:rPr lang="pl-PL" sz="2400" dirty="0"/>
              <a:t>zakresie TIK)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781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7" y="803"/>
            <a:ext cx="9250390" cy="69587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98E971D-323F-9649-91A9-EBE77DDB6A7D}"/>
              </a:ext>
            </a:extLst>
          </p:cNvPr>
          <p:cNvGrpSpPr/>
          <p:nvPr/>
        </p:nvGrpSpPr>
        <p:grpSpPr>
          <a:xfrm>
            <a:off x="0" y="4443486"/>
            <a:ext cx="7373875" cy="2162102"/>
            <a:chOff x="53008" y="1468604"/>
            <a:chExt cx="7373875" cy="2162102"/>
          </a:xfrm>
          <a:effectLst>
            <a:outerShdw blurRad="114300" dist="88900" dir="2700000" algn="tl" rotWithShape="0">
              <a:prstClr val="black">
                <a:alpha val="18000"/>
              </a:prstClr>
            </a:outerShdw>
          </a:effectLst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041AA3AE-A7CE-364C-A30C-6C59748BD67B}"/>
                </a:ext>
              </a:extLst>
            </p:cNvPr>
            <p:cNvSpPr/>
            <p:nvPr/>
          </p:nvSpPr>
          <p:spPr>
            <a:xfrm>
              <a:off x="209405" y="1976718"/>
              <a:ext cx="6595321" cy="1653988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000" rtlCol="0" anchor="ctr"/>
            <a:lstStyle/>
            <a:p>
              <a:pPr>
                <a:lnSpc>
                  <a:spcPts val="3400"/>
                </a:lnSpc>
              </a:pPr>
              <a:r>
                <a:rPr lang="pl-PL" sz="3200" b="1" dirty="0">
                  <a:latin typeface="Source Sans Pro" panose="020B0503030403020204" pitchFamily="34" charset="77"/>
                </a:rPr>
                <a:t>Wykorzystanie smartfonów uczniów do celów edukacyjnych</a:t>
              </a:r>
              <a:endParaRPr lang="x-none" sz="3200" b="1" dirty="0">
                <a:latin typeface="Source Sans Pro" panose="020B0503030403020204" pitchFamily="34" charset="77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D9670291-FD51-874E-A1FB-463C3070AE1F}"/>
                </a:ext>
              </a:extLst>
            </p:cNvPr>
            <p:cNvSpPr/>
            <p:nvPr/>
          </p:nvSpPr>
          <p:spPr>
            <a:xfrm>
              <a:off x="6549231" y="1694330"/>
              <a:ext cx="779929" cy="510988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B5E2646B-CBEA-8548-87E6-E2ADEFDFD74E}"/>
                </a:ext>
              </a:extLst>
            </p:cNvPr>
            <p:cNvSpPr/>
            <p:nvPr/>
          </p:nvSpPr>
          <p:spPr>
            <a:xfrm>
              <a:off x="6159266" y="1468604"/>
              <a:ext cx="262475" cy="191382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D8673160-D2C7-D246-867B-73BE81DC4445}"/>
                </a:ext>
              </a:extLst>
            </p:cNvPr>
            <p:cNvSpPr/>
            <p:nvPr/>
          </p:nvSpPr>
          <p:spPr>
            <a:xfrm>
              <a:off x="7045746" y="2348102"/>
              <a:ext cx="381137" cy="230345"/>
            </a:xfrm>
            <a:prstGeom prst="roundRect">
              <a:avLst>
                <a:gd name="adj" fmla="val 15067"/>
              </a:avLst>
            </a:prstGeom>
            <a:solidFill>
              <a:srgbClr val="FF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CE4A696-F099-2C4E-906C-2F38623D74A4}"/>
                </a:ext>
              </a:extLst>
            </p:cNvPr>
            <p:cNvSpPr/>
            <p:nvPr/>
          </p:nvSpPr>
          <p:spPr>
            <a:xfrm>
              <a:off x="53008" y="1976718"/>
              <a:ext cx="941294" cy="1653988"/>
            </a:xfrm>
            <a:prstGeom prst="rect">
              <a:avLst/>
            </a:prstGeom>
            <a:solidFill>
              <a:srgbClr val="5A5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6600" b="1" dirty="0">
                  <a:latin typeface="Source Sans Pro" panose="020B0503030403020204" pitchFamily="34" charset="77"/>
                </a:rPr>
                <a:t>2</a:t>
              </a:r>
              <a:endParaRPr lang="x-none" sz="6600" b="1" dirty="0">
                <a:latin typeface="Source Sans Pro" panose="020B0503030403020204" pitchFamily="34" charset="77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CA0C9B2-A909-1947-9680-7307419635D6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650288" y="6188075"/>
            <a:ext cx="493712" cy="41751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9</a:t>
            </a:fld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1581</Words>
  <Application>Microsoft Office PowerPoint</Application>
  <PresentationFormat>Pokaz na ekranie (4:3)</PresentationFormat>
  <Paragraphs>325</Paragraphs>
  <Slides>35</Slides>
  <Notes>35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6" baseType="lpstr">
      <vt:lpstr>Open Sans</vt:lpstr>
      <vt:lpstr>Calibri</vt:lpstr>
      <vt:lpstr>Century Gothic</vt:lpstr>
      <vt:lpstr>Times New Roman</vt:lpstr>
      <vt:lpstr>Quattrocento Sans</vt:lpstr>
      <vt:lpstr>Noto Sans Symbols</vt:lpstr>
      <vt:lpstr>Source Sans Pro</vt:lpstr>
      <vt:lpstr>arial</vt:lpstr>
      <vt:lpstr>Wingdings</vt:lpstr>
      <vt:lpstr>arial</vt:lpstr>
      <vt:lpstr>MASTER</vt:lpstr>
      <vt:lpstr>10 kroków do aktywnej szkoły z TIK</vt:lpstr>
      <vt:lpstr>Prezentacja programu PowerPoint</vt:lpstr>
      <vt:lpstr>Cele projektu „Lekcja:Enter”</vt:lpstr>
      <vt:lpstr>Najważniejsze informacje o projekcie „Lekcja:Enter”</vt:lpstr>
      <vt:lpstr>10 kroków do aktywnej szkoły z TIK – na podstawie doświadczeń z projektu „Lekcja:Enter” </vt:lpstr>
      <vt:lpstr>Prezentacja programu PowerPoint</vt:lpstr>
      <vt:lpstr>Uczenie się przez doświadczenie  (cykl Kolba)</vt:lpstr>
      <vt:lpstr>Uczenie się przez doświadczenie  w szkoleniu nauczycieli w ramach projektu „Lekcja:Enter”</vt:lpstr>
      <vt:lpstr>Prezentacja programu PowerPoint</vt:lpstr>
      <vt:lpstr>Smartfon na lekcji</vt:lpstr>
      <vt:lpstr>Prezentacja programu PowerPoint</vt:lpstr>
      <vt:lpstr>kahoot.it</vt:lpstr>
      <vt:lpstr>Aplikacje angażujące uczniów</vt:lpstr>
      <vt:lpstr>13 tutoriali dot. wybranych aplikacji – dostępne też  dla nauczycieli nieuczestniczących w projekcie</vt:lpstr>
      <vt:lpstr>Prezentacja programu PowerPoint</vt:lpstr>
      <vt:lpstr>Włączanie TIK do metod aktywizujących</vt:lpstr>
      <vt:lpstr>Prezentacja programu PowerPoint</vt:lpstr>
      <vt:lpstr>Ocenianie wspierające ucznia/uczennicę</vt:lpstr>
      <vt:lpstr>Prezentacja programu PowerPoint</vt:lpstr>
      <vt:lpstr>Jednolita platforma w szkole</vt:lpstr>
      <vt:lpstr>Polecamy poradnik opracowany w ramach „Lekcji:Enter”  – dostępny też dla szkół nieuczestniczących w projekcie</vt:lpstr>
      <vt:lpstr>Prezentacja programu PowerPoint</vt:lpstr>
      <vt:lpstr>Jak myślimy o TIK?</vt:lpstr>
      <vt:lpstr>Prezentacja programu PowerPoint</vt:lpstr>
      <vt:lpstr>Po co szkolne zespoły ds. TIK?</vt:lpstr>
      <vt:lpstr>Prezentacja programu PowerPoint</vt:lpstr>
      <vt:lpstr>Dlaczego plan „Aktywna lekcja z TIK”?</vt:lpstr>
      <vt:lpstr>Prezentacja programu PowerPoint</vt:lpstr>
      <vt:lpstr>Jak wykorzystać Microsoft 365 lub Google Workspace  w zarządzaniu szkołą?</vt:lpstr>
      <vt:lpstr>Prezentacja programu PowerPoint</vt:lpstr>
      <vt:lpstr>Prezentacja programu PowerPoint</vt:lpstr>
      <vt:lpstr>Korzyści z udziału w projekcie „Lekcja:Enter”</vt:lpstr>
      <vt:lpstr>Jak wziąć udział w szkoleniach w projekcie „Lekcja:Enter”?</vt:lpstr>
      <vt:lpstr>Zapraszamy do zadawania pytań</vt:lpstr>
      <vt:lpstr>Dziękujemy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Webinarium  Edukacja zdalna w szkołach Wyniki badania dyrektorów</dc:title>
  <dc:creator>IBE_PP</dc:creator>
  <cp:lastModifiedBy>Elżbieta ED. Dydak</cp:lastModifiedBy>
  <cp:revision>217</cp:revision>
  <cp:lastPrinted>2021-09-16T16:08:28Z</cp:lastPrinted>
  <dcterms:modified xsi:type="dcterms:W3CDTF">2022-09-02T09:54:20Z</dcterms:modified>
</cp:coreProperties>
</file>